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36" r:id="rId2"/>
    <p:sldId id="625" r:id="rId3"/>
    <p:sldId id="641" r:id="rId4"/>
    <p:sldId id="644" r:id="rId5"/>
    <p:sldId id="645" r:id="rId6"/>
    <p:sldId id="642" r:id="rId7"/>
    <p:sldId id="648" r:id="rId8"/>
    <p:sldId id="617" r:id="rId9"/>
    <p:sldId id="633" r:id="rId10"/>
    <p:sldId id="606" r:id="rId11"/>
    <p:sldId id="649" r:id="rId12"/>
    <p:sldId id="650" r:id="rId13"/>
    <p:sldId id="651" r:id="rId14"/>
    <p:sldId id="653" r:id="rId15"/>
    <p:sldId id="647" r:id="rId16"/>
    <p:sldId id="640" r:id="rId17"/>
    <p:sldId id="637" r:id="rId18"/>
  </p:sldIdLst>
  <p:sldSz cx="9906000" cy="6858000" type="A4"/>
  <p:notesSz cx="6797675" cy="9926638"/>
  <p:defaultTextStyle>
    <a:defPPr>
      <a:defRPr lang="fr-FR"/>
    </a:defPPr>
    <a:lvl1pPr algn="l" rtl="0" fontAlgn="base">
      <a:spcBef>
        <a:spcPct val="0"/>
      </a:spcBef>
      <a:spcAft>
        <a:spcPct val="0"/>
      </a:spcAft>
      <a:defRPr sz="1000" kern="1200">
        <a:solidFill>
          <a:srgbClr val="002395"/>
        </a:solidFill>
        <a:latin typeface="Arial" charset="0"/>
        <a:ea typeface="+mn-ea"/>
        <a:cs typeface="Arial" charset="0"/>
      </a:defRPr>
    </a:lvl1pPr>
    <a:lvl2pPr marL="457200" algn="l" rtl="0" fontAlgn="base">
      <a:spcBef>
        <a:spcPct val="0"/>
      </a:spcBef>
      <a:spcAft>
        <a:spcPct val="0"/>
      </a:spcAft>
      <a:defRPr sz="1000" kern="1200">
        <a:solidFill>
          <a:srgbClr val="002395"/>
        </a:solidFill>
        <a:latin typeface="Arial" charset="0"/>
        <a:ea typeface="+mn-ea"/>
        <a:cs typeface="Arial" charset="0"/>
      </a:defRPr>
    </a:lvl2pPr>
    <a:lvl3pPr marL="914400" algn="l" rtl="0" fontAlgn="base">
      <a:spcBef>
        <a:spcPct val="0"/>
      </a:spcBef>
      <a:spcAft>
        <a:spcPct val="0"/>
      </a:spcAft>
      <a:defRPr sz="1000" kern="1200">
        <a:solidFill>
          <a:srgbClr val="002395"/>
        </a:solidFill>
        <a:latin typeface="Arial" charset="0"/>
        <a:ea typeface="+mn-ea"/>
        <a:cs typeface="Arial" charset="0"/>
      </a:defRPr>
    </a:lvl3pPr>
    <a:lvl4pPr marL="1371600" algn="l" rtl="0" fontAlgn="base">
      <a:spcBef>
        <a:spcPct val="0"/>
      </a:spcBef>
      <a:spcAft>
        <a:spcPct val="0"/>
      </a:spcAft>
      <a:defRPr sz="1000" kern="1200">
        <a:solidFill>
          <a:srgbClr val="002395"/>
        </a:solidFill>
        <a:latin typeface="Arial" charset="0"/>
        <a:ea typeface="+mn-ea"/>
        <a:cs typeface="Arial" charset="0"/>
      </a:defRPr>
    </a:lvl4pPr>
    <a:lvl5pPr marL="1828800" algn="l" rtl="0" fontAlgn="base">
      <a:spcBef>
        <a:spcPct val="0"/>
      </a:spcBef>
      <a:spcAft>
        <a:spcPct val="0"/>
      </a:spcAft>
      <a:defRPr sz="1000" kern="1200">
        <a:solidFill>
          <a:srgbClr val="002395"/>
        </a:solidFill>
        <a:latin typeface="Arial" charset="0"/>
        <a:ea typeface="+mn-ea"/>
        <a:cs typeface="Arial" charset="0"/>
      </a:defRPr>
    </a:lvl5pPr>
    <a:lvl6pPr marL="2286000" algn="l" defTabSz="914400" rtl="0" eaLnBrk="1" latinLnBrk="0" hangingPunct="1">
      <a:defRPr sz="1000" kern="1200">
        <a:solidFill>
          <a:srgbClr val="002395"/>
        </a:solidFill>
        <a:latin typeface="Arial" charset="0"/>
        <a:ea typeface="+mn-ea"/>
        <a:cs typeface="Arial" charset="0"/>
      </a:defRPr>
    </a:lvl6pPr>
    <a:lvl7pPr marL="2743200" algn="l" defTabSz="914400" rtl="0" eaLnBrk="1" latinLnBrk="0" hangingPunct="1">
      <a:defRPr sz="1000" kern="1200">
        <a:solidFill>
          <a:srgbClr val="002395"/>
        </a:solidFill>
        <a:latin typeface="Arial" charset="0"/>
        <a:ea typeface="+mn-ea"/>
        <a:cs typeface="Arial" charset="0"/>
      </a:defRPr>
    </a:lvl7pPr>
    <a:lvl8pPr marL="3200400" algn="l" defTabSz="914400" rtl="0" eaLnBrk="1" latinLnBrk="0" hangingPunct="1">
      <a:defRPr sz="1000" kern="1200">
        <a:solidFill>
          <a:srgbClr val="002395"/>
        </a:solidFill>
        <a:latin typeface="Arial" charset="0"/>
        <a:ea typeface="+mn-ea"/>
        <a:cs typeface="Arial" charset="0"/>
      </a:defRPr>
    </a:lvl8pPr>
    <a:lvl9pPr marL="3657600" algn="l" defTabSz="914400" rtl="0" eaLnBrk="1" latinLnBrk="0" hangingPunct="1">
      <a:defRPr sz="1000" kern="1200">
        <a:solidFill>
          <a:srgbClr val="002395"/>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jamet" initials="o" lastIdx="76" clrIdx="0"/>
  <p:cmAuthor id="1" name="DANIEL, Béatrice" initials="DB" lastIdx="1" clrIdx="1"/>
  <p:cmAuthor id="2" name="JAMET, Odile (DSSIS)" initials="JO" lastIdx="12" clrIdx="2"/>
  <p:cmAuthor id="3" name="HALLAK, Marc" initials="HM" lastIdx="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8BC53F"/>
    <a:srgbClr val="FF9966"/>
    <a:srgbClr val="99CCFF"/>
    <a:srgbClr val="6699FF"/>
    <a:srgbClr val="D4ECBA"/>
    <a:srgbClr val="99FF66"/>
    <a:srgbClr val="7AB8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8421" autoAdjust="0"/>
  </p:normalViewPr>
  <p:slideViewPr>
    <p:cSldViewPr>
      <p:cViewPr varScale="1">
        <p:scale>
          <a:sx n="73" d="100"/>
          <a:sy n="73" d="100"/>
        </p:scale>
        <p:origin x="1062" y="84"/>
      </p:cViewPr>
      <p:guideLst>
        <p:guide orient="horz" pos="2160"/>
        <p:guide pos="3120"/>
      </p:guideLst>
    </p:cSldViewPr>
  </p:slideViewPr>
  <p:outlineViewPr>
    <p:cViewPr>
      <p:scale>
        <a:sx n="33" d="100"/>
        <a:sy n="33" d="100"/>
      </p:scale>
      <p:origin x="102" y="690"/>
    </p:cViewPr>
  </p:outlineViewPr>
  <p:notesTextViewPr>
    <p:cViewPr>
      <p:scale>
        <a:sx n="100" d="100"/>
        <a:sy n="100" d="100"/>
      </p:scale>
      <p:origin x="0" y="0"/>
    </p:cViewPr>
  </p:notesTextViewPr>
  <p:notesViewPr>
    <p:cSldViewPr>
      <p:cViewPr varScale="1">
        <p:scale>
          <a:sx n="51" d="100"/>
          <a:sy n="51" d="100"/>
        </p:scale>
        <p:origin x="297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just" rtl="0" fontAlgn="base">
              <a:spcBef>
                <a:spcPct val="0"/>
              </a:spcBef>
              <a:spcAft>
                <a:spcPct val="0"/>
              </a:spcAft>
              <a:defRPr lang="fr-FR" sz="1200" b="1" kern="1200" noProof="0" dirty="0">
                <a:solidFill>
                  <a:srgbClr val="002395"/>
                </a:solidFill>
                <a:latin typeface="+mj-lt"/>
                <a:ea typeface="+mn-ea"/>
                <a:cs typeface="Arial" charset="0"/>
              </a:defRPr>
            </a:pPr>
            <a:r>
              <a:rPr lang="fr-FR" sz="1200" b="1" kern="1200" noProof="0" dirty="0" smtClean="0">
                <a:solidFill>
                  <a:srgbClr val="002395"/>
                </a:solidFill>
                <a:latin typeface="+mj-lt"/>
                <a:ea typeface="+mn-ea"/>
                <a:cs typeface="Arial" charset="0"/>
              </a:rPr>
              <a:t>577 utilisateurs actifs en 2019 </a:t>
            </a:r>
            <a:endParaRPr lang="fr-FR" sz="1200" b="1" kern="1200" noProof="0" dirty="0">
              <a:solidFill>
                <a:srgbClr val="002395"/>
              </a:solidFill>
              <a:latin typeface="+mj-lt"/>
              <a:ea typeface="+mn-ea"/>
              <a:cs typeface="Arial" charset="0"/>
            </a:endParaRPr>
          </a:p>
        </c:rich>
      </c:tx>
      <c:layout>
        <c:manualLayout>
          <c:xMode val="edge"/>
          <c:yMode val="edge"/>
          <c:x val="0.33463809266132427"/>
          <c:y val="4.4960606366351061E-2"/>
        </c:manualLayout>
      </c:layout>
      <c:overlay val="0"/>
      <c:spPr>
        <a:noFill/>
        <a:ln>
          <a:noFill/>
        </a:ln>
        <a:effectLst/>
      </c:spPr>
    </c:title>
    <c:autoTitleDeleted val="0"/>
    <c:plotArea>
      <c:layout/>
      <c:pieChart>
        <c:varyColors val="1"/>
        <c:ser>
          <c:idx val="0"/>
          <c:order val="0"/>
          <c:tx>
            <c:strRef>
              <c:f>Feuil3!$B$1</c:f>
              <c:strCache>
                <c:ptCount val="1"/>
                <c:pt idx="0">
                  <c:v>nombre d'utilisateurs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CD-4D4A-96E6-77F7BDFF7F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CD-4D4A-96E6-77F7BDFF7F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CD-4D4A-96E6-77F7BDFF7F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CD-4D4A-96E6-77F7BDFF7FD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Feuil3!$A$2:$A$5</c:f>
              <c:strCache>
                <c:ptCount val="4"/>
                <c:pt idx="0">
                  <c:v>ARS</c:v>
                </c:pt>
                <c:pt idx="1">
                  <c:v>GHT</c:v>
                </c:pt>
                <c:pt idx="2">
                  <c:v>DGOS</c:v>
                </c:pt>
                <c:pt idx="3">
                  <c:v>Autres </c:v>
                </c:pt>
              </c:strCache>
            </c:strRef>
          </c:cat>
          <c:val>
            <c:numRef>
              <c:f>Feuil3!$B$2:$B$5</c:f>
              <c:numCache>
                <c:formatCode>General</c:formatCode>
                <c:ptCount val="4"/>
                <c:pt idx="0">
                  <c:v>305</c:v>
                </c:pt>
                <c:pt idx="1">
                  <c:v>161</c:v>
                </c:pt>
                <c:pt idx="2">
                  <c:v>44</c:v>
                </c:pt>
                <c:pt idx="3">
                  <c:v>67</c:v>
                </c:pt>
              </c:numCache>
            </c:numRef>
          </c:val>
          <c:extLst>
            <c:ext xmlns:c16="http://schemas.microsoft.com/office/drawing/2014/chart" uri="{C3380CC4-5D6E-409C-BE32-E72D297353CC}">
              <c16:uniqueId val="{00000008-5ACD-4D4A-96E6-77F7BDFF7FD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769702955018278"/>
          <c:y val="0.83919473311867887"/>
          <c:w val="0.56409536041915165"/>
          <c:h val="8.58709229374026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[Classeur1]Feuil1!Tableau croisé dynamique1</c:name>
    <c:fmtId val="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Total </a:t>
            </a:r>
            <a:r>
              <a:rPr lang="en-US" dirty="0" err="1" smtClean="0"/>
              <a:t>connexions</a:t>
            </a:r>
            <a:r>
              <a:rPr lang="en-US" dirty="0" smtClean="0"/>
              <a:t> </a:t>
            </a:r>
            <a:r>
              <a:rPr lang="en-US" dirty="0" err="1" smtClean="0"/>
              <a:t>tous</a:t>
            </a:r>
            <a:r>
              <a:rPr lang="en-US" baseline="0" dirty="0" smtClean="0"/>
              <a:t> cubes </a:t>
            </a:r>
            <a:r>
              <a:rPr lang="en-US" dirty="0" smtClean="0"/>
              <a:t> hors GHT et APHP</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0.11456714785651793"/>
          <c:y val="0.12541666666666668"/>
          <c:w val="0.73430314960629917"/>
          <c:h val="0.72088764946048411"/>
        </c:manualLayout>
      </c:layout>
      <c:barChart>
        <c:barDir val="col"/>
        <c:grouping val="clustered"/>
        <c:varyColors val="0"/>
        <c:ser>
          <c:idx val="0"/>
          <c:order val="0"/>
          <c:tx>
            <c:strRef>
              <c:f>Feuil1!$B$3</c:f>
              <c:strCache>
                <c:ptCount val="1"/>
                <c:pt idx="0">
                  <c:v>Total</c:v>
                </c:pt>
              </c:strCache>
            </c:strRef>
          </c:tx>
          <c:spPr>
            <a:solidFill>
              <a:schemeClr val="accent1"/>
            </a:solidFill>
            <a:ln>
              <a:noFill/>
            </a:ln>
            <a:effectLst/>
          </c:spPr>
          <c:invertIfNegative val="0"/>
          <c:cat>
            <c:strRef>
              <c:f>Feuil1!$A$4:$A$12</c:f>
              <c:strCache>
                <c:ptCount val="8"/>
                <c:pt idx="0">
                  <c:v>2012</c:v>
                </c:pt>
                <c:pt idx="1">
                  <c:v>2013</c:v>
                </c:pt>
                <c:pt idx="2">
                  <c:v>2014</c:v>
                </c:pt>
                <c:pt idx="3">
                  <c:v>2015</c:v>
                </c:pt>
                <c:pt idx="4">
                  <c:v>2016</c:v>
                </c:pt>
                <c:pt idx="5">
                  <c:v>2017</c:v>
                </c:pt>
                <c:pt idx="6">
                  <c:v>2018</c:v>
                </c:pt>
                <c:pt idx="7">
                  <c:v>2019</c:v>
                </c:pt>
              </c:strCache>
            </c:strRef>
          </c:cat>
          <c:val>
            <c:numRef>
              <c:f>Feuil1!$B$4:$B$12</c:f>
              <c:numCache>
                <c:formatCode>#\ ##0;\-#\ ##0</c:formatCode>
                <c:ptCount val="8"/>
                <c:pt idx="0">
                  <c:v>21284</c:v>
                </c:pt>
                <c:pt idx="1">
                  <c:v>76096</c:v>
                </c:pt>
                <c:pt idx="2">
                  <c:v>89247</c:v>
                </c:pt>
                <c:pt idx="3">
                  <c:v>118535</c:v>
                </c:pt>
                <c:pt idx="4">
                  <c:v>99469</c:v>
                </c:pt>
                <c:pt idx="5">
                  <c:v>116482</c:v>
                </c:pt>
                <c:pt idx="6">
                  <c:v>131931</c:v>
                </c:pt>
                <c:pt idx="7">
                  <c:v>107223</c:v>
                </c:pt>
              </c:numCache>
            </c:numRef>
          </c:val>
          <c:extLst>
            <c:ext xmlns:c16="http://schemas.microsoft.com/office/drawing/2014/chart" uri="{C3380CC4-5D6E-409C-BE32-E72D297353CC}">
              <c16:uniqueId val="{00000000-58A8-43A9-B6F5-A354941218A3}"/>
            </c:ext>
          </c:extLst>
        </c:ser>
        <c:dLbls>
          <c:showLegendKey val="0"/>
          <c:showVal val="0"/>
          <c:showCatName val="0"/>
          <c:showSerName val="0"/>
          <c:showPercent val="0"/>
          <c:showBubbleSize val="0"/>
        </c:dLbls>
        <c:gapWidth val="219"/>
        <c:overlap val="-27"/>
        <c:axId val="1553088512"/>
        <c:axId val="1553088928"/>
      </c:barChart>
      <c:catAx>
        <c:axId val="15530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3088928"/>
        <c:crosses val="autoZero"/>
        <c:auto val="1"/>
        <c:lblAlgn val="ctr"/>
        <c:lblOffset val="100"/>
        <c:noMultiLvlLbl val="0"/>
      </c:catAx>
      <c:valAx>
        <c:axId val="1553088928"/>
        <c:scaling>
          <c:orientation val="minMax"/>
        </c:scaling>
        <c:delete val="0"/>
        <c:axPos val="l"/>
        <c:majorGridlines>
          <c:spPr>
            <a:ln w="9525" cap="flat" cmpd="sng" algn="ctr">
              <a:solidFill>
                <a:schemeClr val="tx1">
                  <a:lumMod val="15000"/>
                  <a:lumOff val="85000"/>
                </a:schemeClr>
              </a:solidFill>
              <a:round/>
            </a:ln>
            <a:effectLst/>
          </c:spPr>
        </c:majorGridlines>
        <c:numFmt formatCode="#\ ##0;\-#\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30885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[Classeur1]Feuil1!Tableau croisé dynamique1</c:name>
    <c:fmtId val="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Total </a:t>
            </a:r>
            <a:r>
              <a:rPr lang="en-US" sz="1400" b="0" i="0" baseline="0" dirty="0" err="1" smtClean="0">
                <a:effectLst/>
              </a:rPr>
              <a:t>connexions</a:t>
            </a:r>
            <a:r>
              <a:rPr lang="en-US" sz="1400" b="0" i="0" baseline="0" dirty="0" smtClean="0">
                <a:effectLst/>
              </a:rPr>
              <a:t> MCO hors GHT et APHP</a:t>
            </a:r>
            <a:endParaRPr lang="fr-FR" sz="1400" baseline="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0.10560599984994028"/>
          <c:y val="0.15623882151460763"/>
          <c:w val="0.73776860292815927"/>
          <c:h val="0.69702901578679122"/>
        </c:manualLayout>
      </c:layout>
      <c:barChart>
        <c:barDir val="col"/>
        <c:grouping val="clustered"/>
        <c:varyColors val="0"/>
        <c:ser>
          <c:idx val="0"/>
          <c:order val="0"/>
          <c:tx>
            <c:strRef>
              <c:f>Feuil1!$B$4</c:f>
              <c:strCache>
                <c:ptCount val="1"/>
                <c:pt idx="0">
                  <c:v>Total</c:v>
                </c:pt>
              </c:strCache>
            </c:strRef>
          </c:tx>
          <c:spPr>
            <a:solidFill>
              <a:schemeClr val="accent1"/>
            </a:solidFill>
            <a:ln>
              <a:noFill/>
            </a:ln>
            <a:effectLst/>
          </c:spPr>
          <c:invertIfNegative val="0"/>
          <c:cat>
            <c:strRef>
              <c:f>Feuil1!$A$5:$A$13</c:f>
              <c:strCache>
                <c:ptCount val="8"/>
                <c:pt idx="0">
                  <c:v>2012</c:v>
                </c:pt>
                <c:pt idx="1">
                  <c:v>2013</c:v>
                </c:pt>
                <c:pt idx="2">
                  <c:v>2014</c:v>
                </c:pt>
                <c:pt idx="3">
                  <c:v>2015</c:v>
                </c:pt>
                <c:pt idx="4">
                  <c:v>2016</c:v>
                </c:pt>
                <c:pt idx="5">
                  <c:v>2017</c:v>
                </c:pt>
                <c:pt idx="6">
                  <c:v>2018</c:v>
                </c:pt>
                <c:pt idx="7">
                  <c:v>2019</c:v>
                </c:pt>
              </c:strCache>
            </c:strRef>
          </c:cat>
          <c:val>
            <c:numRef>
              <c:f>Feuil1!$B$5:$B$13</c:f>
              <c:numCache>
                <c:formatCode>#\ ##0;\-#\ ##0</c:formatCode>
                <c:ptCount val="8"/>
                <c:pt idx="0">
                  <c:v>9287</c:v>
                </c:pt>
                <c:pt idx="1">
                  <c:v>47261</c:v>
                </c:pt>
                <c:pt idx="2">
                  <c:v>49617</c:v>
                </c:pt>
                <c:pt idx="3">
                  <c:v>66497</c:v>
                </c:pt>
                <c:pt idx="4">
                  <c:v>50441</c:v>
                </c:pt>
                <c:pt idx="5">
                  <c:v>59870</c:v>
                </c:pt>
                <c:pt idx="6">
                  <c:v>61947</c:v>
                </c:pt>
                <c:pt idx="7">
                  <c:v>48503</c:v>
                </c:pt>
              </c:numCache>
            </c:numRef>
          </c:val>
          <c:extLst>
            <c:ext xmlns:c16="http://schemas.microsoft.com/office/drawing/2014/chart" uri="{C3380CC4-5D6E-409C-BE32-E72D297353CC}">
              <c16:uniqueId val="{00000000-93BD-4218-BF62-C99443628B7A}"/>
            </c:ext>
          </c:extLst>
        </c:ser>
        <c:dLbls>
          <c:showLegendKey val="0"/>
          <c:showVal val="0"/>
          <c:showCatName val="0"/>
          <c:showSerName val="0"/>
          <c:showPercent val="0"/>
          <c:showBubbleSize val="0"/>
        </c:dLbls>
        <c:gapWidth val="219"/>
        <c:overlap val="-27"/>
        <c:axId val="1553088512"/>
        <c:axId val="1553088928"/>
      </c:barChart>
      <c:catAx>
        <c:axId val="15530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3088928"/>
        <c:crosses val="autoZero"/>
        <c:auto val="1"/>
        <c:lblAlgn val="ctr"/>
        <c:lblOffset val="100"/>
        <c:noMultiLvlLbl val="0"/>
      </c:catAx>
      <c:valAx>
        <c:axId val="1553088928"/>
        <c:scaling>
          <c:orientation val="minMax"/>
        </c:scaling>
        <c:delete val="0"/>
        <c:axPos val="l"/>
        <c:majorGridlines>
          <c:spPr>
            <a:ln w="9525" cap="flat" cmpd="sng" algn="ctr">
              <a:solidFill>
                <a:schemeClr val="tx1">
                  <a:lumMod val="15000"/>
                  <a:lumOff val="85000"/>
                </a:schemeClr>
              </a:solidFill>
              <a:round/>
            </a:ln>
            <a:effectLst/>
          </c:spPr>
        </c:majorGridlines>
        <c:numFmt formatCode="#\ ##0;\-#\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30885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1"/>
            <a:ext cx="2945558" cy="495994"/>
          </a:xfrm>
          <a:prstGeom prst="rect">
            <a:avLst/>
          </a:prstGeom>
          <a:noFill/>
          <a:ln w="9525">
            <a:noFill/>
            <a:miter lim="800000"/>
            <a:headEnd/>
            <a:tailEnd/>
          </a:ln>
          <a:effectLst/>
        </p:spPr>
        <p:txBody>
          <a:bodyPr vert="horz" wrap="square" lIns="95424" tIns="47710" rIns="95424" bIns="47710" numCol="1" anchor="t" anchorCtr="0" compatLnSpc="1">
            <a:prstTxWarp prst="textNoShape">
              <a:avLst/>
            </a:prstTxWarp>
          </a:bodyPr>
          <a:lstStyle>
            <a:lvl1pPr defTabSz="954344">
              <a:spcBef>
                <a:spcPct val="50000"/>
              </a:spcBef>
              <a:defRPr sz="1300">
                <a:latin typeface="Arial" pitchFamily="34" charset="0"/>
                <a:cs typeface="+mn-cs"/>
              </a:defRPr>
            </a:lvl1pPr>
          </a:lstStyle>
          <a:p>
            <a:pPr>
              <a:defRPr/>
            </a:pPr>
            <a:endParaRPr lang="fr-FR" dirty="0"/>
          </a:p>
        </p:txBody>
      </p:sp>
      <p:sp>
        <p:nvSpPr>
          <p:cNvPr id="11267" name="Rectangle 1027"/>
          <p:cNvSpPr>
            <a:spLocks noGrp="1" noChangeArrowheads="1"/>
          </p:cNvSpPr>
          <p:nvPr>
            <p:ph type="dt" sz="quarter" idx="1"/>
          </p:nvPr>
        </p:nvSpPr>
        <p:spPr bwMode="auto">
          <a:xfrm>
            <a:off x="3852119" y="1"/>
            <a:ext cx="2945557" cy="495994"/>
          </a:xfrm>
          <a:prstGeom prst="rect">
            <a:avLst/>
          </a:prstGeom>
          <a:noFill/>
          <a:ln w="9525">
            <a:noFill/>
            <a:miter lim="800000"/>
            <a:headEnd/>
            <a:tailEnd/>
          </a:ln>
          <a:effectLst/>
        </p:spPr>
        <p:txBody>
          <a:bodyPr vert="horz" wrap="square" lIns="95424" tIns="47710" rIns="95424" bIns="47710" numCol="1" anchor="t" anchorCtr="0" compatLnSpc="1">
            <a:prstTxWarp prst="textNoShape">
              <a:avLst/>
            </a:prstTxWarp>
          </a:bodyPr>
          <a:lstStyle>
            <a:lvl1pPr algn="r" defTabSz="954344">
              <a:spcBef>
                <a:spcPct val="50000"/>
              </a:spcBef>
              <a:defRPr sz="1300">
                <a:latin typeface="Arial" pitchFamily="34" charset="0"/>
                <a:cs typeface="+mn-cs"/>
              </a:defRPr>
            </a:lvl1pPr>
          </a:lstStyle>
          <a:p>
            <a:pPr>
              <a:defRPr/>
            </a:pPr>
            <a:endParaRPr lang="fr-FR" dirty="0"/>
          </a:p>
        </p:txBody>
      </p:sp>
      <p:sp>
        <p:nvSpPr>
          <p:cNvPr id="11268" name="Rectangle 1028"/>
          <p:cNvSpPr>
            <a:spLocks noGrp="1" noChangeArrowheads="1"/>
          </p:cNvSpPr>
          <p:nvPr>
            <p:ph type="ftr" sz="quarter" idx="2"/>
          </p:nvPr>
        </p:nvSpPr>
        <p:spPr bwMode="auto">
          <a:xfrm>
            <a:off x="0" y="9430646"/>
            <a:ext cx="2945558" cy="495993"/>
          </a:xfrm>
          <a:prstGeom prst="rect">
            <a:avLst/>
          </a:prstGeom>
          <a:noFill/>
          <a:ln w="9525">
            <a:noFill/>
            <a:miter lim="800000"/>
            <a:headEnd/>
            <a:tailEnd/>
          </a:ln>
          <a:effectLst/>
        </p:spPr>
        <p:txBody>
          <a:bodyPr vert="horz" wrap="square" lIns="95424" tIns="47710" rIns="95424" bIns="47710" numCol="1" anchor="b" anchorCtr="0" compatLnSpc="1">
            <a:prstTxWarp prst="textNoShape">
              <a:avLst/>
            </a:prstTxWarp>
          </a:bodyPr>
          <a:lstStyle>
            <a:lvl1pPr defTabSz="954344">
              <a:spcBef>
                <a:spcPct val="50000"/>
              </a:spcBef>
              <a:defRPr sz="1300">
                <a:latin typeface="Arial" pitchFamily="34" charset="0"/>
                <a:cs typeface="+mn-cs"/>
              </a:defRPr>
            </a:lvl1pPr>
          </a:lstStyle>
          <a:p>
            <a:pPr>
              <a:defRPr/>
            </a:pPr>
            <a:endParaRPr lang="fr-FR" dirty="0"/>
          </a:p>
        </p:txBody>
      </p:sp>
      <p:sp>
        <p:nvSpPr>
          <p:cNvPr id="11269" name="Rectangle 1029"/>
          <p:cNvSpPr>
            <a:spLocks noGrp="1" noChangeArrowheads="1"/>
          </p:cNvSpPr>
          <p:nvPr>
            <p:ph type="sldNum" sz="quarter" idx="3"/>
          </p:nvPr>
        </p:nvSpPr>
        <p:spPr bwMode="auto">
          <a:xfrm>
            <a:off x="3852119" y="9430646"/>
            <a:ext cx="2945557" cy="495993"/>
          </a:xfrm>
          <a:prstGeom prst="rect">
            <a:avLst/>
          </a:prstGeom>
          <a:noFill/>
          <a:ln w="9525">
            <a:noFill/>
            <a:miter lim="800000"/>
            <a:headEnd/>
            <a:tailEnd/>
          </a:ln>
          <a:effectLst/>
        </p:spPr>
        <p:txBody>
          <a:bodyPr vert="horz" wrap="square" lIns="95424" tIns="47710" rIns="95424" bIns="47710" numCol="1" anchor="b" anchorCtr="0" compatLnSpc="1">
            <a:prstTxWarp prst="textNoShape">
              <a:avLst/>
            </a:prstTxWarp>
          </a:bodyPr>
          <a:lstStyle>
            <a:lvl1pPr algn="r" defTabSz="954344">
              <a:spcBef>
                <a:spcPct val="50000"/>
              </a:spcBef>
              <a:defRPr sz="1300">
                <a:latin typeface="Arial" pitchFamily="34" charset="0"/>
                <a:cs typeface="+mn-cs"/>
              </a:defRPr>
            </a:lvl1pPr>
          </a:lstStyle>
          <a:p>
            <a:pPr>
              <a:defRPr/>
            </a:pPr>
            <a:fld id="{AC31E750-3741-4854-A765-67E68F090092}" type="slidenum">
              <a:rPr lang="fr-FR"/>
              <a:pPr>
                <a:defRPr/>
              </a:pPr>
              <a:t>‹N°›</a:t>
            </a:fld>
            <a:endParaRPr lang="fr-FR" dirty="0"/>
          </a:p>
        </p:txBody>
      </p:sp>
    </p:spTree>
    <p:extLst>
      <p:ext uri="{BB962C8B-B14F-4D97-AF65-F5344CB8AC3E}">
        <p14:creationId xmlns:p14="http://schemas.microsoft.com/office/powerpoint/2010/main" val="158884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558" cy="495994"/>
          </a:xfrm>
          <a:prstGeom prst="rect">
            <a:avLst/>
          </a:prstGeom>
          <a:noFill/>
          <a:ln w="9525">
            <a:noFill/>
            <a:miter lim="800000"/>
            <a:headEnd/>
            <a:tailEnd/>
          </a:ln>
          <a:effectLst/>
        </p:spPr>
        <p:txBody>
          <a:bodyPr vert="horz" wrap="square" lIns="95424" tIns="47710" rIns="95424" bIns="47710" numCol="1" anchor="t" anchorCtr="0" compatLnSpc="1">
            <a:prstTxWarp prst="textNoShape">
              <a:avLst/>
            </a:prstTxWarp>
          </a:bodyPr>
          <a:lstStyle>
            <a:lvl1pPr defTabSz="954344">
              <a:spcBef>
                <a:spcPct val="0"/>
              </a:spcBef>
              <a:defRPr sz="1300">
                <a:solidFill>
                  <a:schemeClr val="tx1"/>
                </a:solidFill>
                <a:latin typeface="Times New Roman" pitchFamily="18" charset="0"/>
                <a:cs typeface="+mn-cs"/>
              </a:defRPr>
            </a:lvl1pPr>
          </a:lstStyle>
          <a:p>
            <a:pPr>
              <a:defRPr/>
            </a:pPr>
            <a:endParaRPr lang="fr-FR" dirty="0"/>
          </a:p>
        </p:txBody>
      </p:sp>
      <p:sp>
        <p:nvSpPr>
          <p:cNvPr id="7171" name="Rectangle 3"/>
          <p:cNvSpPr>
            <a:spLocks noGrp="1" noChangeArrowheads="1"/>
          </p:cNvSpPr>
          <p:nvPr>
            <p:ph type="dt" idx="1"/>
          </p:nvPr>
        </p:nvSpPr>
        <p:spPr bwMode="auto">
          <a:xfrm>
            <a:off x="3852119" y="1"/>
            <a:ext cx="2945557" cy="495994"/>
          </a:xfrm>
          <a:prstGeom prst="rect">
            <a:avLst/>
          </a:prstGeom>
          <a:noFill/>
          <a:ln w="9525">
            <a:noFill/>
            <a:miter lim="800000"/>
            <a:headEnd/>
            <a:tailEnd/>
          </a:ln>
          <a:effectLst/>
        </p:spPr>
        <p:txBody>
          <a:bodyPr vert="horz" wrap="square" lIns="95424" tIns="47710" rIns="95424" bIns="47710" numCol="1" anchor="t" anchorCtr="0" compatLnSpc="1">
            <a:prstTxWarp prst="textNoShape">
              <a:avLst/>
            </a:prstTxWarp>
          </a:bodyPr>
          <a:lstStyle>
            <a:lvl1pPr algn="r" defTabSz="954344">
              <a:spcBef>
                <a:spcPct val="0"/>
              </a:spcBef>
              <a:defRPr sz="1300">
                <a:solidFill>
                  <a:schemeClr val="tx1"/>
                </a:solidFill>
                <a:latin typeface="Times New Roman" pitchFamily="18" charset="0"/>
                <a:cs typeface="+mn-cs"/>
              </a:defRPr>
            </a:lvl1pPr>
          </a:lstStyle>
          <a:p>
            <a:pPr>
              <a:defRPr/>
            </a:pPr>
            <a:endParaRPr lang="fr-FR" dirty="0"/>
          </a:p>
        </p:txBody>
      </p:sp>
      <p:sp>
        <p:nvSpPr>
          <p:cNvPr id="54276"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562" y="4716170"/>
            <a:ext cx="4984552" cy="4465633"/>
          </a:xfrm>
          <a:prstGeom prst="rect">
            <a:avLst/>
          </a:prstGeom>
          <a:noFill/>
          <a:ln w="9525">
            <a:noFill/>
            <a:miter lim="800000"/>
            <a:headEnd/>
            <a:tailEnd/>
          </a:ln>
          <a:effectLst/>
        </p:spPr>
        <p:txBody>
          <a:bodyPr vert="horz" wrap="square" lIns="95424" tIns="47710" rIns="95424" bIns="4771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noChangeArrowheads="1"/>
          </p:cNvSpPr>
          <p:nvPr>
            <p:ph type="ftr" sz="quarter" idx="4"/>
          </p:nvPr>
        </p:nvSpPr>
        <p:spPr bwMode="auto">
          <a:xfrm>
            <a:off x="0" y="9430646"/>
            <a:ext cx="2945558" cy="495993"/>
          </a:xfrm>
          <a:prstGeom prst="rect">
            <a:avLst/>
          </a:prstGeom>
          <a:noFill/>
          <a:ln w="9525">
            <a:noFill/>
            <a:miter lim="800000"/>
            <a:headEnd/>
            <a:tailEnd/>
          </a:ln>
          <a:effectLst/>
        </p:spPr>
        <p:txBody>
          <a:bodyPr vert="horz" wrap="square" lIns="95424" tIns="47710" rIns="95424" bIns="47710" numCol="1" anchor="b" anchorCtr="0" compatLnSpc="1">
            <a:prstTxWarp prst="textNoShape">
              <a:avLst/>
            </a:prstTxWarp>
          </a:bodyPr>
          <a:lstStyle>
            <a:lvl1pPr defTabSz="954344">
              <a:spcBef>
                <a:spcPct val="0"/>
              </a:spcBef>
              <a:defRPr sz="1300">
                <a:solidFill>
                  <a:schemeClr val="tx1"/>
                </a:solidFill>
                <a:latin typeface="Times New Roman" pitchFamily="18" charset="0"/>
                <a:cs typeface="+mn-cs"/>
              </a:defRPr>
            </a:lvl1pPr>
          </a:lstStyle>
          <a:p>
            <a:pPr>
              <a:defRPr/>
            </a:pPr>
            <a:endParaRPr lang="fr-FR" dirty="0"/>
          </a:p>
        </p:txBody>
      </p:sp>
      <p:sp>
        <p:nvSpPr>
          <p:cNvPr id="7175" name="Rectangle 7"/>
          <p:cNvSpPr>
            <a:spLocks noGrp="1" noChangeArrowheads="1"/>
          </p:cNvSpPr>
          <p:nvPr>
            <p:ph type="sldNum" sz="quarter" idx="5"/>
          </p:nvPr>
        </p:nvSpPr>
        <p:spPr bwMode="auto">
          <a:xfrm>
            <a:off x="3852119" y="9430646"/>
            <a:ext cx="2945557" cy="495993"/>
          </a:xfrm>
          <a:prstGeom prst="rect">
            <a:avLst/>
          </a:prstGeom>
          <a:noFill/>
          <a:ln w="9525">
            <a:noFill/>
            <a:miter lim="800000"/>
            <a:headEnd/>
            <a:tailEnd/>
          </a:ln>
          <a:effectLst/>
        </p:spPr>
        <p:txBody>
          <a:bodyPr vert="horz" wrap="square" lIns="95424" tIns="47710" rIns="95424" bIns="47710" numCol="1" anchor="b" anchorCtr="0" compatLnSpc="1">
            <a:prstTxWarp prst="textNoShape">
              <a:avLst/>
            </a:prstTxWarp>
          </a:bodyPr>
          <a:lstStyle>
            <a:lvl1pPr algn="r" defTabSz="954344">
              <a:spcBef>
                <a:spcPct val="0"/>
              </a:spcBef>
              <a:defRPr sz="1300">
                <a:solidFill>
                  <a:schemeClr val="tx1"/>
                </a:solidFill>
                <a:latin typeface="Times New Roman" pitchFamily="18" charset="0"/>
                <a:cs typeface="+mn-cs"/>
              </a:defRPr>
            </a:lvl1pPr>
          </a:lstStyle>
          <a:p>
            <a:pPr>
              <a:defRPr/>
            </a:pPr>
            <a:fld id="{E4C71E67-9645-4E7C-B69E-6F51CC6534C6}" type="slidenum">
              <a:rPr lang="fr-FR"/>
              <a:pPr>
                <a:defRPr/>
              </a:pPr>
              <a:t>‹N°›</a:t>
            </a:fld>
            <a:endParaRPr lang="fr-FR" dirty="0"/>
          </a:p>
        </p:txBody>
      </p:sp>
    </p:spTree>
    <p:extLst>
      <p:ext uri="{BB962C8B-B14F-4D97-AF65-F5344CB8AC3E}">
        <p14:creationId xmlns:p14="http://schemas.microsoft.com/office/powerpoint/2010/main" val="33359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2</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69608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11</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22232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ChangeArrowheads="1" noTextEdit="1"/>
          </p:cNvSpPr>
          <p:nvPr>
            <p:ph type="sldImg"/>
          </p:nvPr>
        </p:nvSpPr>
        <p:spPr>
          <a:ln/>
        </p:spPr>
      </p:sp>
      <p:sp>
        <p:nvSpPr>
          <p:cNvPr id="113667" name="Espace réservé des commentair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136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1000">
                <a:solidFill>
                  <a:srgbClr val="002395"/>
                </a:solidFill>
                <a:latin typeface="Arial" panose="020B0604020202020204" pitchFamily="34" charset="0"/>
                <a:cs typeface="Arial" panose="020B0604020202020204" pitchFamily="34" charset="0"/>
              </a:defRPr>
            </a:lvl1pPr>
            <a:lvl2pPr marL="742950" indent="-285750" defTabSz="954088">
              <a:defRPr sz="1000">
                <a:solidFill>
                  <a:srgbClr val="002395"/>
                </a:solidFill>
                <a:latin typeface="Arial" panose="020B0604020202020204" pitchFamily="34" charset="0"/>
                <a:cs typeface="Arial" panose="020B0604020202020204" pitchFamily="34" charset="0"/>
              </a:defRPr>
            </a:lvl2pPr>
            <a:lvl3pPr marL="1143000" indent="-228600" defTabSz="954088">
              <a:defRPr sz="1000">
                <a:solidFill>
                  <a:srgbClr val="002395"/>
                </a:solidFill>
                <a:latin typeface="Arial" panose="020B0604020202020204" pitchFamily="34" charset="0"/>
                <a:cs typeface="Arial" panose="020B0604020202020204" pitchFamily="34" charset="0"/>
              </a:defRPr>
            </a:lvl3pPr>
            <a:lvl4pPr marL="1600200" indent="-228600" defTabSz="954088">
              <a:defRPr sz="1000">
                <a:solidFill>
                  <a:srgbClr val="002395"/>
                </a:solidFill>
                <a:latin typeface="Arial" panose="020B0604020202020204" pitchFamily="34" charset="0"/>
                <a:cs typeface="Arial" panose="020B0604020202020204" pitchFamily="34" charset="0"/>
              </a:defRPr>
            </a:lvl4pPr>
            <a:lvl5pPr marL="2057400" indent="-228600" defTabSz="954088">
              <a:defRPr sz="1000">
                <a:solidFill>
                  <a:srgbClr val="002395"/>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fld id="{8812F66C-4D83-43CF-8BA2-38F53F5B3407}" type="slidenum">
              <a:rPr lang="en-US" altLang="fr-FR" sz="1300">
                <a:solidFill>
                  <a:schemeClr val="tx1"/>
                </a:solidFill>
                <a:latin typeface="Times New Roman" panose="02020603050405020304" pitchFamily="18" charset="0"/>
              </a:rPr>
              <a:pPr/>
              <a:t>15</a:t>
            </a:fld>
            <a:endParaRPr lang="en-US" altLang="fr-FR" sz="13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653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ChangeArrowheads="1" noTextEdit="1"/>
          </p:cNvSpPr>
          <p:nvPr>
            <p:ph type="sldImg"/>
          </p:nvPr>
        </p:nvSpPr>
        <p:spPr>
          <a:ln/>
        </p:spPr>
      </p:sp>
      <p:sp>
        <p:nvSpPr>
          <p:cNvPr id="1157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1000">
                <a:solidFill>
                  <a:srgbClr val="002395"/>
                </a:solidFill>
                <a:latin typeface="Arial" panose="020B0604020202020204" pitchFamily="34" charset="0"/>
                <a:cs typeface="Arial" panose="020B0604020202020204" pitchFamily="34" charset="0"/>
              </a:defRPr>
            </a:lvl1pPr>
            <a:lvl2pPr marL="742950" indent="-285750" defTabSz="954088">
              <a:defRPr sz="1000">
                <a:solidFill>
                  <a:srgbClr val="002395"/>
                </a:solidFill>
                <a:latin typeface="Arial" panose="020B0604020202020204" pitchFamily="34" charset="0"/>
                <a:cs typeface="Arial" panose="020B0604020202020204" pitchFamily="34" charset="0"/>
              </a:defRPr>
            </a:lvl2pPr>
            <a:lvl3pPr marL="1143000" indent="-228600" defTabSz="954088">
              <a:defRPr sz="1000">
                <a:solidFill>
                  <a:srgbClr val="002395"/>
                </a:solidFill>
                <a:latin typeface="Arial" panose="020B0604020202020204" pitchFamily="34" charset="0"/>
                <a:cs typeface="Arial" panose="020B0604020202020204" pitchFamily="34" charset="0"/>
              </a:defRPr>
            </a:lvl3pPr>
            <a:lvl4pPr marL="1600200" indent="-228600" defTabSz="954088">
              <a:defRPr sz="1000">
                <a:solidFill>
                  <a:srgbClr val="002395"/>
                </a:solidFill>
                <a:latin typeface="Arial" panose="020B0604020202020204" pitchFamily="34" charset="0"/>
                <a:cs typeface="Arial" panose="020B0604020202020204" pitchFamily="34" charset="0"/>
              </a:defRPr>
            </a:lvl4pPr>
            <a:lvl5pPr marL="2057400" indent="-228600" defTabSz="954088">
              <a:defRPr sz="1000">
                <a:solidFill>
                  <a:srgbClr val="002395"/>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fld id="{10115AFC-B370-4961-909E-A22B84110281}" type="slidenum">
              <a:rPr lang="en-US" altLang="fr-FR" sz="1300">
                <a:solidFill>
                  <a:schemeClr val="tx1"/>
                </a:solidFill>
                <a:latin typeface="Times New Roman" panose="02020603050405020304" pitchFamily="18" charset="0"/>
              </a:rPr>
              <a:pPr/>
              <a:t>16</a:t>
            </a:fld>
            <a:endParaRPr lang="en-US" altLang="fr-FR" sz="13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8964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17</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293720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3</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62430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4</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42004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5</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145093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ChangeArrowheads="1" noTextEdit="1"/>
          </p:cNvSpPr>
          <p:nvPr>
            <p:ph type="sldImg"/>
          </p:nvPr>
        </p:nvSpPr>
        <p:spPr>
          <a:ln/>
        </p:spPr>
      </p:sp>
      <p:sp>
        <p:nvSpPr>
          <p:cNvPr id="99331"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93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1000">
                <a:solidFill>
                  <a:srgbClr val="002395"/>
                </a:solidFill>
                <a:latin typeface="Arial" panose="020B0604020202020204" pitchFamily="34" charset="0"/>
                <a:cs typeface="Arial" panose="020B0604020202020204" pitchFamily="34" charset="0"/>
              </a:defRPr>
            </a:lvl1pPr>
            <a:lvl2pPr marL="742950" indent="-285750" defTabSz="954088">
              <a:defRPr sz="1000">
                <a:solidFill>
                  <a:srgbClr val="002395"/>
                </a:solidFill>
                <a:latin typeface="Arial" panose="020B0604020202020204" pitchFamily="34" charset="0"/>
                <a:cs typeface="Arial" panose="020B0604020202020204" pitchFamily="34" charset="0"/>
              </a:defRPr>
            </a:lvl2pPr>
            <a:lvl3pPr marL="1143000" indent="-228600" defTabSz="954088">
              <a:defRPr sz="1000">
                <a:solidFill>
                  <a:srgbClr val="002395"/>
                </a:solidFill>
                <a:latin typeface="Arial" panose="020B0604020202020204" pitchFamily="34" charset="0"/>
                <a:cs typeface="Arial" panose="020B0604020202020204" pitchFamily="34" charset="0"/>
              </a:defRPr>
            </a:lvl3pPr>
            <a:lvl4pPr marL="1600200" indent="-228600" defTabSz="954088">
              <a:defRPr sz="1000">
                <a:solidFill>
                  <a:srgbClr val="002395"/>
                </a:solidFill>
                <a:latin typeface="Arial" panose="020B0604020202020204" pitchFamily="34" charset="0"/>
                <a:cs typeface="Arial" panose="020B0604020202020204" pitchFamily="34" charset="0"/>
              </a:defRPr>
            </a:lvl4pPr>
            <a:lvl5pPr marL="2057400" indent="-228600" defTabSz="954088">
              <a:defRPr sz="1000">
                <a:solidFill>
                  <a:srgbClr val="002395"/>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fld id="{71A79C85-229A-4ED6-BF0D-83AE4737A825}" type="slidenum">
              <a:rPr lang="fr-FR" altLang="fr-FR" sz="1300">
                <a:solidFill>
                  <a:schemeClr val="tx1"/>
                </a:solidFill>
                <a:latin typeface="Times New Roman" panose="02020603050405020304" pitchFamily="18" charset="0"/>
              </a:rPr>
              <a:pPr/>
              <a:t>6</a:t>
            </a:fld>
            <a:endParaRPr lang="fr-FR" altLang="fr-FR" sz="13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165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7</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42824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8</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42824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9</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410711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0583" y="9427263"/>
            <a:ext cx="2945558" cy="497686"/>
          </a:xfrm>
          <a:prstGeom prst="rect">
            <a:avLst/>
          </a:prstGeom>
          <a:noFill/>
          <a:ln w="9525">
            <a:noFill/>
            <a:miter lim="800000"/>
            <a:headEnd/>
            <a:tailEnd/>
          </a:ln>
        </p:spPr>
        <p:txBody>
          <a:bodyPr lIns="89274" tIns="44637" rIns="89274" bIns="44637" anchor="b"/>
          <a:lstStyle/>
          <a:p>
            <a:pPr algn="r" defTabSz="890588"/>
            <a:fld id="{EE72308C-CE6C-4AE0-8166-7995968CFD54}" type="slidenum">
              <a:rPr lang="fr-FR" sz="1100">
                <a:solidFill>
                  <a:srgbClr val="000000"/>
                </a:solidFill>
              </a:rPr>
              <a:pPr algn="r" defTabSz="890588"/>
              <a:t>10</a:t>
            </a:fld>
            <a:endParaRPr lang="fr-FR" sz="1100" dirty="0">
              <a:solidFill>
                <a:srgbClr val="000000"/>
              </a:solidFill>
            </a:endParaRPr>
          </a:p>
        </p:txBody>
      </p:sp>
      <p:sp>
        <p:nvSpPr>
          <p:cNvPr id="46083" name="Rectangle 2"/>
          <p:cNvSpPr>
            <a:spLocks noGrp="1" noRot="1" noChangeAspect="1" noChangeArrowheads="1" noTextEdit="1"/>
          </p:cNvSpPr>
          <p:nvPr>
            <p:ph type="sldImg"/>
          </p:nvPr>
        </p:nvSpPr>
        <p:spPr bwMode="auto">
          <a:xfrm>
            <a:off x="711200" y="744538"/>
            <a:ext cx="5376863"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89274" tIns="44637" rIns="89274" bIns="44637"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212669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5" name="Picture 11" descr="ARS-TERRITOIRE GRAPHIQUE"/>
          <p:cNvPicPr>
            <a:picLocks noChangeAspect="1" noChangeArrowheads="1"/>
          </p:cNvPicPr>
          <p:nvPr/>
        </p:nvPicPr>
        <p:blipFill>
          <a:blip r:embed="rId2" cstate="print"/>
          <a:srcRect/>
          <a:stretch>
            <a:fillRect/>
          </a:stretch>
        </p:blipFill>
        <p:spPr bwMode="auto">
          <a:xfrm>
            <a:off x="0" y="354013"/>
            <a:ext cx="9906000" cy="381000"/>
          </a:xfrm>
          <a:prstGeom prst="rect">
            <a:avLst/>
          </a:prstGeom>
          <a:noFill/>
          <a:ln w="9525">
            <a:noFill/>
            <a:miter lim="800000"/>
            <a:headEnd/>
            <a:tailEnd/>
          </a:ln>
        </p:spPr>
      </p:pic>
      <p:sp>
        <p:nvSpPr>
          <p:cNvPr id="3074" name="Rectangle 2"/>
          <p:cNvSpPr>
            <a:spLocks noGrp="1" noChangeArrowheads="1"/>
          </p:cNvSpPr>
          <p:nvPr>
            <p:ph type="ctrTitle"/>
          </p:nvPr>
        </p:nvSpPr>
        <p:spPr>
          <a:xfrm>
            <a:off x="3679825" y="2874963"/>
            <a:ext cx="5648325" cy="1143000"/>
          </a:xfrm>
          <a:ln/>
        </p:spPr>
        <p:txBody>
          <a:bodyPr anchor="ctr"/>
          <a:lstStyle>
            <a:lvl1pPr marL="0" indent="0">
              <a:buFontTx/>
              <a:buNone/>
              <a:defRPr>
                <a:solidFill>
                  <a:srgbClr val="002395"/>
                </a:solidFill>
              </a:defRPr>
            </a:lvl1pPr>
          </a:lstStyle>
          <a:p>
            <a:r>
              <a:rPr lang="fr-FR"/>
              <a:t>Cliquez pour ajouter un titre</a:t>
            </a:r>
          </a:p>
        </p:txBody>
      </p:sp>
      <p:sp>
        <p:nvSpPr>
          <p:cNvPr id="3075" name="Rectangle 3"/>
          <p:cNvSpPr>
            <a:spLocks noGrp="1" noChangeArrowheads="1"/>
          </p:cNvSpPr>
          <p:nvPr>
            <p:ph type="subTitle" idx="1"/>
          </p:nvPr>
        </p:nvSpPr>
        <p:spPr bwMode="auto">
          <a:xfrm>
            <a:off x="3697288" y="4165600"/>
            <a:ext cx="5630862" cy="1752600"/>
          </a:xfrm>
          <a:ln/>
        </p:spPr>
        <p:txBody>
          <a:bodyPr lIns="91440" tIns="45720" rIns="91440" bIns="45720"/>
          <a:lstStyle>
            <a:lvl1pPr marL="0" indent="0">
              <a:buFont typeface="Century Gothic" pitchFamily="34" charset="0"/>
              <a:buNone/>
              <a:defRPr b="1">
                <a:solidFill>
                  <a:srgbClr val="7AB800"/>
                </a:solidFill>
              </a:defRPr>
            </a:lvl1pPr>
          </a:lstStyle>
          <a:p>
            <a:r>
              <a:rPr lang="fr-FR"/>
              <a:t>Cliquez pour ajouter un sous-titre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7263" y="220663"/>
            <a:ext cx="2325687" cy="58721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30206" y="220663"/>
            <a:ext cx="6824663" cy="58721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4" y="906464"/>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6" name="Title 5"/>
          <p:cNvSpPr>
            <a:spLocks noGrp="1"/>
          </p:cNvSpPr>
          <p:nvPr>
            <p:ph type="title"/>
          </p:nvPr>
        </p:nvSpPr>
        <p:spPr bwMode="gray">
          <a:xfrm>
            <a:off x="2288704" y="116632"/>
            <a:ext cx="7344246" cy="576064"/>
          </a:xfrm>
        </p:spPr>
        <p:txBody>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9898064"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2"/>
          </p:nvPr>
        </p:nvSpPr>
        <p:spPr bwMode="gray">
          <a:xfrm>
            <a:off x="2289180" y="1196975"/>
            <a:ext cx="7343775" cy="4895850"/>
          </a:xfrm>
        </p:spPr>
        <p:txBody>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128464" y="1195200"/>
            <a:ext cx="1727200"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9898064" cy="0"/>
          </a:xfrm>
          <a:prstGeom prst="line">
            <a:avLst/>
          </a:prstGeom>
          <a:noFill/>
          <a:ln w="6350">
            <a:solidFill>
              <a:srgbClr val="97989A"/>
            </a:solidFill>
            <a:miter lim="800000"/>
            <a:headEnd/>
            <a:tailEnd/>
          </a:ln>
        </p:spPr>
        <p:txBody>
          <a:bodyPr/>
          <a:lstStyle/>
          <a:p>
            <a:endParaRPr lang="en-GB" dirty="0"/>
          </a:p>
        </p:txBody>
      </p:sp>
      <p:grpSp>
        <p:nvGrpSpPr>
          <p:cNvPr id="2" name="Group 9"/>
          <p:cNvGrpSpPr/>
          <p:nvPr userDrawn="1"/>
        </p:nvGrpSpPr>
        <p:grpSpPr bwMode="gray">
          <a:xfrm>
            <a:off x="0" y="904880"/>
            <a:ext cx="9896475"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grpSp>
      </p:grpSp>
      <p:pic>
        <p:nvPicPr>
          <p:cNvPr id="24" name="Picture 2" descr="http://www.sante-iledefrance.fr/wp-content/uploads/2010/03/ARS_LOGOS_idf1.JPG"/>
          <p:cNvPicPr>
            <a:picLocks noChangeAspect="1" noChangeArrowheads="1"/>
          </p:cNvPicPr>
          <p:nvPr userDrawn="1"/>
        </p:nvPicPr>
        <p:blipFill>
          <a:blip r:embed="rId2" cstate="print"/>
          <a:srcRect b="15385"/>
          <a:stretch>
            <a:fillRect/>
          </a:stretch>
        </p:blipFill>
        <p:spPr bwMode="auto">
          <a:xfrm>
            <a:off x="8913444" y="132102"/>
            <a:ext cx="848544" cy="488586"/>
          </a:xfrm>
          <a:prstGeom prst="rect">
            <a:avLst/>
          </a:prstGeom>
          <a:noFill/>
        </p:spPr>
      </p:pic>
      <p:pic>
        <p:nvPicPr>
          <p:cNvPr id="25" name="Picture 2" descr="Ministère des Affaires sociales et de la Santé - République française - Liberté, égalité, fraternité"/>
          <p:cNvPicPr>
            <a:picLocks noChangeAspect="1" noChangeArrowheads="1"/>
          </p:cNvPicPr>
          <p:nvPr userDrawn="1"/>
        </p:nvPicPr>
        <p:blipFill>
          <a:blip r:embed="rId3" cstate="print"/>
          <a:srcRect r="87097"/>
          <a:stretch>
            <a:fillRect/>
          </a:stretch>
        </p:blipFill>
        <p:spPr bwMode="auto">
          <a:xfrm>
            <a:off x="8049344" y="116634"/>
            <a:ext cx="792088" cy="70260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4" y="906464"/>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nchor="b">
            <a:normAutofit/>
          </a:bodyPr>
          <a:lstStyle>
            <a:lvl1pPr>
              <a:defRPr sz="1600"/>
            </a:lvl1pPr>
          </a:lstStyle>
          <a:p>
            <a:r>
              <a:rPr lang="en-US" dirty="0"/>
              <a:t>Click to edit Master title style</a:t>
            </a:r>
            <a:endParaRPr lang="en-GB" dirty="0"/>
          </a:p>
        </p:txBody>
      </p:sp>
      <p:sp>
        <p:nvSpPr>
          <p:cNvPr id="10" name="Text Placeholder 7"/>
          <p:cNvSpPr>
            <a:spLocks noGrp="1"/>
          </p:cNvSpPr>
          <p:nvPr>
            <p:ph type="body" sz="quarter" idx="12"/>
          </p:nvPr>
        </p:nvSpPr>
        <p:spPr bwMode="gray">
          <a:xfrm>
            <a:off x="128464"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9898064"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31"/>
          <p:cNvSpPr>
            <a:spLocks noChangeShapeType="1"/>
          </p:cNvSpPr>
          <p:nvPr userDrawn="1"/>
        </p:nvSpPr>
        <p:spPr bwMode="gray">
          <a:xfrm>
            <a:off x="0" y="906463"/>
            <a:ext cx="9898064" cy="0"/>
          </a:xfrm>
          <a:prstGeom prst="line">
            <a:avLst/>
          </a:prstGeom>
          <a:noFill/>
          <a:ln w="6350">
            <a:solidFill>
              <a:srgbClr val="97989A"/>
            </a:solidFill>
            <a:miter lim="800000"/>
            <a:headEnd/>
            <a:tailEnd/>
          </a:ln>
        </p:spPr>
        <p:txBody>
          <a:bodyPr/>
          <a:lstStyle/>
          <a:p>
            <a:endParaRPr lang="en-GB" dirty="0"/>
          </a:p>
        </p:txBody>
      </p:sp>
      <p:pic>
        <p:nvPicPr>
          <p:cNvPr id="9" name="Picture 2" descr="http://www.sante-iledefrance.fr/wp-content/uploads/2010/03/ARS_LOGOS_idf1.JPG"/>
          <p:cNvPicPr>
            <a:picLocks noChangeAspect="1" noChangeArrowheads="1"/>
          </p:cNvPicPr>
          <p:nvPr userDrawn="1"/>
        </p:nvPicPr>
        <p:blipFill>
          <a:blip r:embed="rId2" cstate="print"/>
          <a:srcRect b="15385"/>
          <a:stretch>
            <a:fillRect/>
          </a:stretch>
        </p:blipFill>
        <p:spPr bwMode="auto">
          <a:xfrm>
            <a:off x="8913444" y="132102"/>
            <a:ext cx="848544" cy="488586"/>
          </a:xfrm>
          <a:prstGeom prst="rect">
            <a:avLst/>
          </a:prstGeom>
          <a:noFill/>
        </p:spPr>
      </p:pic>
      <p:pic>
        <p:nvPicPr>
          <p:cNvPr id="11" name="Picture 2" descr="Ministère des Affaires sociales et de la Santé - République française - Liberté, égalité, fraternité"/>
          <p:cNvPicPr>
            <a:picLocks noChangeAspect="1" noChangeArrowheads="1"/>
          </p:cNvPicPr>
          <p:nvPr userDrawn="1"/>
        </p:nvPicPr>
        <p:blipFill>
          <a:blip r:embed="rId3" cstate="print"/>
          <a:srcRect r="87097"/>
          <a:stretch>
            <a:fillRect/>
          </a:stretch>
        </p:blipFill>
        <p:spPr bwMode="auto">
          <a:xfrm>
            <a:off x="8049344" y="116634"/>
            <a:ext cx="792088" cy="70260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DSI">
    <p:spTree>
      <p:nvGrpSpPr>
        <p:cNvPr id="1" name=""/>
        <p:cNvGrpSpPr/>
        <p:nvPr/>
      </p:nvGrpSpPr>
      <p:grpSpPr>
        <a:xfrm>
          <a:off x="0" y="0"/>
          <a:ext cx="0" cy="0"/>
          <a:chOff x="0" y="0"/>
          <a:chExt cx="0" cy="0"/>
        </a:xfrm>
      </p:grpSpPr>
      <p:pic>
        <p:nvPicPr>
          <p:cNvPr id="57" name="Image 3">
            <a:extLst>
              <a:ext uri="{FF2B5EF4-FFF2-40B4-BE49-F238E27FC236}">
                <a16:creationId xmlns:a16="http://schemas.microsoft.com/office/drawing/2014/main" id="{D1729202-28C8-4485-A716-4B727081B3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917" y="1490133"/>
            <a:ext cx="8058944" cy="457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a:extLst>
              <a:ext uri="{FF2B5EF4-FFF2-40B4-BE49-F238E27FC236}">
                <a16:creationId xmlns:a16="http://schemas.microsoft.com/office/drawing/2014/main" id="{47152E53-A99E-4967-AF4F-5F6DDA57D7CF}"/>
              </a:ext>
            </a:extLst>
          </p:cNvPr>
          <p:cNvSpPr>
            <a:spLocks noGrp="1"/>
          </p:cNvSpPr>
          <p:nvPr>
            <p:ph type="ftr" sz="quarter" idx="11"/>
          </p:nvPr>
        </p:nvSpPr>
        <p:spPr>
          <a:xfrm>
            <a:off x="5601072" y="6462418"/>
            <a:ext cx="4330205" cy="366183"/>
          </a:xfrm>
        </p:spPr>
        <p:txBody>
          <a:bodyPr/>
          <a:lstStyle>
            <a:lvl1pPr>
              <a:defRPr>
                <a:solidFill>
                  <a:schemeClr val="bg1"/>
                </a:solidFill>
              </a:defRPr>
            </a:lvl1pPr>
          </a:lstStyle>
          <a:p>
            <a:pPr algn="r">
              <a:defRPr/>
            </a:pPr>
            <a:endParaRPr lang="fr-FR" dirty="0"/>
          </a:p>
        </p:txBody>
      </p:sp>
      <p:sp>
        <p:nvSpPr>
          <p:cNvPr id="6" name="Espace réservé du numéro de diapositive 5">
            <a:extLst>
              <a:ext uri="{FF2B5EF4-FFF2-40B4-BE49-F238E27FC236}">
                <a16:creationId xmlns:a16="http://schemas.microsoft.com/office/drawing/2014/main" id="{92D427CC-6D4D-4CC6-8170-52FCC5D34956}"/>
              </a:ext>
            </a:extLst>
          </p:cNvPr>
          <p:cNvSpPr>
            <a:spLocks noGrp="1"/>
          </p:cNvSpPr>
          <p:nvPr>
            <p:ph type="sldNum" sz="quarter" idx="12"/>
          </p:nvPr>
        </p:nvSpPr>
        <p:spPr/>
        <p:txBody>
          <a:bodyPr/>
          <a:lstStyle>
            <a:lvl1pPr>
              <a:defRPr sz="1517"/>
            </a:lvl1pPr>
          </a:lstStyle>
          <a:p>
            <a:fld id="{D3ECE2E6-6E1E-45B0-A0F4-5F8744534DFA}" type="slidenum">
              <a:rPr lang="fr-FR" altLang="fr-FR" smtClean="0"/>
              <a:pPr/>
              <a:t>‹N°›</a:t>
            </a:fld>
            <a:endParaRPr lang="fr-FR" altLang="fr-FR" dirty="0"/>
          </a:p>
        </p:txBody>
      </p:sp>
      <p:cxnSp>
        <p:nvCxnSpPr>
          <p:cNvPr id="60" name="Connecteur droit 59">
            <a:extLst>
              <a:ext uri="{FF2B5EF4-FFF2-40B4-BE49-F238E27FC236}">
                <a16:creationId xmlns:a16="http://schemas.microsoft.com/office/drawing/2014/main" id="{08C534F3-10AB-40D5-9F81-372D15FE7D8B}"/>
              </a:ext>
            </a:extLst>
          </p:cNvPr>
          <p:cNvCxnSpPr/>
          <p:nvPr userDrawn="1"/>
        </p:nvCxnSpPr>
        <p:spPr>
          <a:xfrm>
            <a:off x="3348435" y="3856928"/>
            <a:ext cx="2626121" cy="0"/>
          </a:xfrm>
          <a:prstGeom prst="line">
            <a:avLst/>
          </a:prstGeom>
          <a:ln w="12700" cmpd="sng">
            <a:solidFill>
              <a:srgbClr val="044869"/>
            </a:solidFill>
          </a:ln>
          <a:effectLst/>
        </p:spPr>
        <p:style>
          <a:lnRef idx="2">
            <a:schemeClr val="accent1"/>
          </a:lnRef>
          <a:fillRef idx="0">
            <a:schemeClr val="accent1"/>
          </a:fillRef>
          <a:effectRef idx="1">
            <a:schemeClr val="accent1"/>
          </a:effectRef>
          <a:fontRef idx="minor">
            <a:schemeClr val="tx1"/>
          </a:fontRef>
        </p:style>
      </p:cxnSp>
      <p:sp>
        <p:nvSpPr>
          <p:cNvPr id="3" name="Sous-titre 2"/>
          <p:cNvSpPr>
            <a:spLocks noGrp="1"/>
          </p:cNvSpPr>
          <p:nvPr>
            <p:ph type="subTitle" idx="1"/>
          </p:nvPr>
        </p:nvSpPr>
        <p:spPr>
          <a:xfrm>
            <a:off x="2862744" y="3938057"/>
            <a:ext cx="3485277" cy="1752600"/>
          </a:xfrm>
          <a:prstGeom prst="rect">
            <a:avLst/>
          </a:prstGeom>
        </p:spPr>
        <p:txBody>
          <a:bodyPr/>
          <a:lstStyle>
            <a:lvl1pPr marL="0" indent="0" algn="ctr">
              <a:buNone/>
              <a:defRPr sz="2600">
                <a:solidFill>
                  <a:srgbClr val="00B0F0"/>
                </a:solidFill>
                <a:latin typeface="Arial" panose="020B0604020202020204" pitchFamily="34" charset="0"/>
                <a:cs typeface="Arial" panose="020B0604020202020204" pitchFamily="34" charset="0"/>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a:extLst>
              <a:ext uri="{FF2B5EF4-FFF2-40B4-BE49-F238E27FC236}">
                <a16:creationId xmlns:a16="http://schemas.microsoft.com/office/drawing/2014/main" id="{0A59A93E-573D-4835-A4E3-521D27F68AB5}"/>
              </a:ext>
            </a:extLst>
          </p:cNvPr>
          <p:cNvSpPr>
            <a:spLocks noGrp="1"/>
          </p:cNvSpPr>
          <p:nvPr>
            <p:ph type="dt" sz="half" idx="10"/>
          </p:nvPr>
        </p:nvSpPr>
        <p:spPr/>
        <p:txBody>
          <a:bodyPr/>
          <a:lstStyle>
            <a:lvl1pPr>
              <a:defRPr>
                <a:solidFill>
                  <a:schemeClr val="bg1"/>
                </a:solidFill>
              </a:defRPr>
            </a:lvl1pPr>
          </a:lstStyle>
          <a:p>
            <a:pPr>
              <a:defRPr/>
            </a:pPr>
            <a:endParaRPr lang="fr-FR" altLang="fr-FR"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5379" y="2267101"/>
            <a:ext cx="1823864" cy="159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3223" y="5037869"/>
            <a:ext cx="851901" cy="1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63223" y="5678562"/>
            <a:ext cx="610089" cy="54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re 1">
            <a:extLst>
              <a:ext uri="{FF2B5EF4-FFF2-40B4-BE49-F238E27FC236}">
                <a16:creationId xmlns:a16="http://schemas.microsoft.com/office/drawing/2014/main" id="{1B286800-B368-416E-ABDE-96F26A4C6DC1}"/>
              </a:ext>
            </a:extLst>
          </p:cNvPr>
          <p:cNvSpPr>
            <a:spLocks noGrp="1"/>
          </p:cNvSpPr>
          <p:nvPr>
            <p:ph type="ctrTitle"/>
          </p:nvPr>
        </p:nvSpPr>
        <p:spPr>
          <a:xfrm>
            <a:off x="687917" y="2260331"/>
            <a:ext cx="7800343" cy="1340120"/>
          </a:xfrm>
          <a:noFill/>
          <a:ln>
            <a:noFill/>
          </a:ln>
        </p:spPr>
        <p:txBody>
          <a:bodyPr/>
          <a:lstStyle>
            <a:lvl1pPr algn="ctr">
              <a:defRPr>
                <a:solidFill>
                  <a:schemeClr val="tx2"/>
                </a:solidFill>
              </a:defRPr>
            </a:lvl1pPr>
          </a:lstStyle>
          <a:p>
            <a:r>
              <a:rPr lang="fr-FR" dirty="0" smtClean="0"/>
              <a:t>Modifiez le style du titre</a:t>
            </a:r>
            <a:endParaRPr lang="fr-FR" dirty="0"/>
          </a:p>
        </p:txBody>
      </p:sp>
      <p:pic>
        <p:nvPicPr>
          <p:cNvPr id="2" name="Imag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8344" y="295656"/>
            <a:ext cx="1801658" cy="1979285"/>
          </a:xfrm>
          <a:prstGeom prst="rect">
            <a:avLst/>
          </a:prstGeom>
        </p:spPr>
      </p:pic>
    </p:spTree>
    <p:extLst>
      <p:ext uri="{BB962C8B-B14F-4D97-AF65-F5344CB8AC3E}">
        <p14:creationId xmlns:p14="http://schemas.microsoft.com/office/powerpoint/2010/main" val="3809842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231313" cy="831850"/>
          </a:xfrm>
        </p:spPr>
        <p:txBody>
          <a:bodyPr/>
          <a:lstStyle>
            <a:lvl1pPr>
              <a:buNone/>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12"/>
            <a:ext cx="84201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44494" y="1196975"/>
            <a:ext cx="456723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64131" y="1196975"/>
            <a:ext cx="456882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cid:image002.png@01D5CD3A.0D34D0A0"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231313" cy="8318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a:t>	Cliquez pour modifier le style du titre</a:t>
            </a:r>
            <a:br>
              <a:rPr lang="fr-FR"/>
            </a:br>
            <a:r>
              <a:rPr lang="fr-FR"/>
              <a:t> du masque</a:t>
            </a:r>
          </a:p>
        </p:txBody>
      </p:sp>
      <p:sp>
        <p:nvSpPr>
          <p:cNvPr id="1027" name="Rectangle 3"/>
          <p:cNvSpPr>
            <a:spLocks noGrp="1" noChangeArrowheads="1"/>
          </p:cNvSpPr>
          <p:nvPr>
            <p:ph type="body" idx="1"/>
          </p:nvPr>
        </p:nvSpPr>
        <p:spPr bwMode="gray">
          <a:xfrm>
            <a:off x="272484" y="1052736"/>
            <a:ext cx="9288462" cy="4895850"/>
          </a:xfrm>
          <a:prstGeom prst="rect">
            <a:avLst/>
          </a:prstGeom>
          <a:noFill/>
          <a:ln w="9525" algn="ctr">
            <a:noFill/>
            <a:miter lim="800000"/>
            <a:headEnd/>
            <a:tailEnd/>
          </a:ln>
        </p:spPr>
        <p:txBody>
          <a:bodyPr vert="horz" wrap="square" lIns="95746" tIns="47874" rIns="95746" bIns="47874" numCol="1" anchor="t" anchorCtr="0" compatLnSpc="1">
            <a:prstTxWarp prst="textNoShape">
              <a:avLst/>
            </a:prstTxWarp>
          </a:bodyPr>
          <a:lstStyle/>
          <a:p>
            <a:pPr lvl="0"/>
            <a:r>
              <a:rPr lang="fr-FR" dirty="0"/>
              <a:t>Cliquez pour modifier les styles du texte du masque, </a:t>
            </a:r>
            <a:r>
              <a:rPr lang="fr-FR" dirty="0" err="1"/>
              <a:t>xxxxxxxxxxxxxxxxxxx</a:t>
            </a:r>
            <a:r>
              <a:rPr lang="fr-FR" dirty="0"/>
              <a:t>                                                                                                                                                                                                                                                                                </a:t>
            </a:r>
          </a:p>
          <a:p>
            <a:pPr lvl="1"/>
            <a:r>
              <a:rPr lang="fr-FR" dirty="0"/>
              <a:t>Deuxième niveau</a:t>
            </a:r>
          </a:p>
          <a:p>
            <a:pPr lvl="2"/>
            <a:r>
              <a:rPr lang="fr-FR" dirty="0"/>
              <a:t> Troisième niveau</a:t>
            </a:r>
          </a:p>
        </p:txBody>
      </p:sp>
      <p:sp>
        <p:nvSpPr>
          <p:cNvPr id="224260" name="Text Box 4"/>
          <p:cNvSpPr txBox="1">
            <a:spLocks noChangeArrowheads="1"/>
          </p:cNvSpPr>
          <p:nvPr/>
        </p:nvSpPr>
        <p:spPr bwMode="gray">
          <a:xfrm>
            <a:off x="5025012" y="6411937"/>
            <a:ext cx="4823842" cy="558348"/>
          </a:xfrm>
          <a:prstGeom prst="rect">
            <a:avLst/>
          </a:prstGeom>
          <a:noFill/>
          <a:ln w="9525">
            <a:noFill/>
            <a:miter lim="800000"/>
            <a:headEnd/>
            <a:tailEnd/>
          </a:ln>
          <a:effectLst/>
        </p:spPr>
        <p:txBody>
          <a:bodyPr wrap="square" lIns="95746" tIns="47874" rIns="95746" bIns="47874" anchor="ctr">
            <a:spAutoFit/>
          </a:bodyPr>
          <a:lstStyle/>
          <a:p>
            <a:pPr algn="r">
              <a:defRPr/>
            </a:pPr>
            <a:endParaRPr lang="fr-FR" dirty="0">
              <a:latin typeface="Century Gothic" pitchFamily="34" charset="0"/>
              <a:ea typeface="MS PGothic" pitchFamily="34" charset="-128"/>
              <a:cs typeface="Arial" pitchFamily="34" charset="0"/>
            </a:endParaRPr>
          </a:p>
          <a:p>
            <a:pPr algn="r">
              <a:defRPr/>
            </a:pPr>
            <a:r>
              <a:rPr lang="fr-FR" dirty="0">
                <a:latin typeface="Century Gothic" pitchFamily="34" charset="0"/>
                <a:ea typeface="MS PGothic" pitchFamily="34" charset="-128"/>
                <a:cs typeface="Arial" pitchFamily="34" charset="0"/>
              </a:rPr>
              <a:t>P</a:t>
            </a:r>
            <a:r>
              <a:rPr lang="fr-FR" dirty="0" smtClean="0">
                <a:latin typeface="Century Gothic" pitchFamily="34" charset="0"/>
                <a:ea typeface="MS PGothic" pitchFamily="34" charset="-128"/>
                <a:cs typeface="Arial" pitchFamily="34" charset="0"/>
              </a:rPr>
              <a:t>rojet </a:t>
            </a:r>
            <a:r>
              <a:rPr lang="fr-FR" dirty="0">
                <a:latin typeface="Century Gothic" pitchFamily="34" charset="0"/>
                <a:ea typeface="MS PGothic" pitchFamily="34" charset="-128"/>
                <a:cs typeface="Arial" pitchFamily="34" charset="0"/>
              </a:rPr>
              <a:t>DIAMANT –</a:t>
            </a:r>
            <a:r>
              <a:rPr lang="fr-FR" baseline="0" dirty="0">
                <a:latin typeface="Century Gothic" pitchFamily="34" charset="0"/>
                <a:ea typeface="MS PGothic" pitchFamily="34" charset="-128"/>
                <a:cs typeface="Arial" pitchFamily="34" charset="0"/>
              </a:rPr>
              <a:t> </a:t>
            </a:r>
            <a:r>
              <a:rPr lang="fr-FR" baseline="0" dirty="0" smtClean="0">
                <a:latin typeface="Century Gothic" pitchFamily="34" charset="0"/>
                <a:ea typeface="MS PGothic" pitchFamily="34" charset="-128"/>
                <a:cs typeface="Arial" pitchFamily="34" charset="0"/>
              </a:rPr>
              <a:t>Mardi 13 octobre 2020</a:t>
            </a:r>
            <a:r>
              <a:rPr lang="fr-FR" baseline="0" dirty="0">
                <a:latin typeface="Century Gothic" pitchFamily="34" charset="0"/>
                <a:ea typeface="MS PGothic" pitchFamily="34" charset="-128"/>
                <a:cs typeface="Arial" pitchFamily="34" charset="0"/>
              </a:rPr>
              <a:t> </a:t>
            </a:r>
            <a:r>
              <a:rPr lang="fr-FR" baseline="0" dirty="0" smtClean="0">
                <a:latin typeface="Century Gothic" pitchFamily="34" charset="0"/>
                <a:ea typeface="MS PGothic" pitchFamily="34" charset="-128"/>
                <a:cs typeface="Arial" pitchFamily="34" charset="0"/>
              </a:rPr>
              <a:t>  </a:t>
            </a:r>
            <a:r>
              <a:rPr lang="fr-FR" dirty="0" smtClean="0">
                <a:latin typeface="Century Gothic" pitchFamily="34" charset="0"/>
                <a:ea typeface="MS PGothic" pitchFamily="34" charset="-128"/>
                <a:cs typeface="Arial" pitchFamily="34" charset="0"/>
              </a:rPr>
              <a:t>Page </a:t>
            </a:r>
            <a:fld id="{F3CBF190-2219-4E7C-B7F7-42720E183E34}" type="slidenum">
              <a:rPr lang="fr-FR">
                <a:latin typeface="Century Gothic" pitchFamily="34" charset="0"/>
                <a:ea typeface="MS PGothic" pitchFamily="34" charset="-128"/>
                <a:cs typeface="Arial" pitchFamily="34" charset="0"/>
              </a:rPr>
              <a:pPr algn="r">
                <a:defRPr/>
              </a:pPr>
              <a:t>‹N°›</a:t>
            </a:fld>
            <a:endParaRPr lang="fr-FR" dirty="0">
              <a:latin typeface="Century Gothic" pitchFamily="34" charset="0"/>
              <a:ea typeface="MS PGothic" pitchFamily="34" charset="-128"/>
              <a:cs typeface="Arial" pitchFamily="34" charset="0"/>
            </a:endParaRPr>
          </a:p>
          <a:p>
            <a:pPr algn="r">
              <a:defRPr/>
            </a:pPr>
            <a:endParaRPr lang="fr-FR" dirty="0">
              <a:latin typeface="Century Gothic" pitchFamily="34" charset="0"/>
              <a:ea typeface="MS PGothic" pitchFamily="34" charset="-128"/>
              <a:cs typeface="Arial" pitchFamily="34" charset="0"/>
            </a:endParaRPr>
          </a:p>
        </p:txBody>
      </p:sp>
      <p:cxnSp>
        <p:nvCxnSpPr>
          <p:cNvPr id="8" name="Connecteur droit 7"/>
          <p:cNvCxnSpPr/>
          <p:nvPr/>
        </p:nvCxnSpPr>
        <p:spPr bwMode="auto">
          <a:xfrm>
            <a:off x="200472" y="836712"/>
            <a:ext cx="935990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 name="Picture 2" descr="cid:image002.png@01D5CD3A.0D34D0A0"/>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8049344" y="182624"/>
            <a:ext cx="1704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itre 1">
            <a:extLst>
              <a:ext uri="{FF2B5EF4-FFF2-40B4-BE49-F238E27FC236}">
                <a16:creationId xmlns:a16="http://schemas.microsoft.com/office/drawing/2014/main" id="{1EAE25EB-D869-4EB5-909B-0533EDDB40A8}"/>
              </a:ext>
            </a:extLst>
          </p:cNvPr>
          <p:cNvSpPr txBox="1">
            <a:spLocks/>
          </p:cNvSpPr>
          <p:nvPr userDrawn="1"/>
        </p:nvSpPr>
        <p:spPr bwMode="auto">
          <a:xfrm rot="10800000">
            <a:off x="0" y="6232090"/>
            <a:ext cx="9906000" cy="247304"/>
          </a:xfrm>
          <a:prstGeom prst="rect">
            <a:avLst/>
          </a:prstGeom>
          <a:solidFill>
            <a:srgbClr val="EE7F05"/>
          </a:solidFill>
          <a:ln w="9525" cap="flat" cmpd="sng" algn="ctr">
            <a:noFill/>
            <a:prstDash val="solid"/>
          </a:ln>
          <a:effectLst/>
          <a:ex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lvl1pPr marL="180000" algn="l" defTabSz="457200" rtl="0" eaLnBrk="1" fontAlgn="base" hangingPunct="1">
              <a:spcBef>
                <a:spcPts val="0"/>
              </a:spcBef>
              <a:spcAft>
                <a:spcPct val="0"/>
              </a:spcAft>
              <a:defRPr sz="3600" b="1" kern="1200">
                <a:ln>
                  <a:noFill/>
                </a:ln>
                <a:solidFill>
                  <a:schemeClr val="tx2"/>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endParaRPr lang="fr-FR" altLang="fr-FR"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5" r:id="rId12"/>
    <p:sldLayoutId id="2147483686" r:id="rId13"/>
    <p:sldLayoutId id="2147483687" r:id="rId14"/>
  </p:sldLayoutIdLst>
  <p:timing>
    <p:tnLst>
      <p:par>
        <p:cTn id="1" dur="indefinite" restart="never" nodeType="tmRoot"/>
      </p:par>
    </p:tnLst>
  </p:timing>
  <p:txStyles>
    <p:titleStyle>
      <a:lvl1pPr marL="533400" indent="-533400" algn="l" defTabSz="512763" rtl="0" eaLnBrk="0" fontAlgn="base" hangingPunct="0">
        <a:spcBef>
          <a:spcPct val="0"/>
        </a:spcBef>
        <a:spcAft>
          <a:spcPct val="0"/>
        </a:spcAft>
        <a:buSzPct val="30000"/>
        <a:tabLst>
          <a:tab pos="533400" algn="l"/>
          <a:tab pos="5243513" algn="l"/>
        </a:tabLst>
        <a:defRPr sz="2400" b="1">
          <a:solidFill>
            <a:srgbClr val="7AB800"/>
          </a:solidFill>
          <a:latin typeface="+mj-lt"/>
          <a:ea typeface="+mj-ea"/>
          <a:cs typeface="+mj-cs"/>
        </a:defRPr>
      </a:lvl1pPr>
      <a:lvl2pPr marL="533400" indent="-533400" algn="l" defTabSz="512763" rtl="0" eaLnBrk="0" fontAlgn="base" hangingPunct="0">
        <a:spcBef>
          <a:spcPct val="0"/>
        </a:spcBef>
        <a:spcAft>
          <a:spcPct val="0"/>
        </a:spcAft>
        <a:buSzPct val="30000"/>
        <a:tabLst>
          <a:tab pos="533400" algn="l"/>
          <a:tab pos="5243513" algn="l"/>
        </a:tabLst>
        <a:defRPr sz="2400" b="1">
          <a:solidFill>
            <a:srgbClr val="7AB800"/>
          </a:solidFill>
          <a:latin typeface="Century Gothic" pitchFamily="34" charset="0"/>
          <a:cs typeface="Arial" pitchFamily="34" charset="0"/>
        </a:defRPr>
      </a:lvl2pPr>
      <a:lvl3pPr marL="533400" indent="-533400" algn="l" defTabSz="512763" rtl="0" eaLnBrk="0" fontAlgn="base" hangingPunct="0">
        <a:spcBef>
          <a:spcPct val="0"/>
        </a:spcBef>
        <a:spcAft>
          <a:spcPct val="0"/>
        </a:spcAft>
        <a:buSzPct val="30000"/>
        <a:tabLst>
          <a:tab pos="533400" algn="l"/>
          <a:tab pos="5243513" algn="l"/>
        </a:tabLst>
        <a:defRPr sz="2400" b="1">
          <a:solidFill>
            <a:srgbClr val="7AB800"/>
          </a:solidFill>
          <a:latin typeface="Century Gothic" pitchFamily="34" charset="0"/>
          <a:cs typeface="Arial" pitchFamily="34" charset="0"/>
        </a:defRPr>
      </a:lvl3pPr>
      <a:lvl4pPr marL="533400" indent="-533400" algn="l" defTabSz="512763" rtl="0" eaLnBrk="0" fontAlgn="base" hangingPunct="0">
        <a:spcBef>
          <a:spcPct val="0"/>
        </a:spcBef>
        <a:spcAft>
          <a:spcPct val="0"/>
        </a:spcAft>
        <a:buSzPct val="30000"/>
        <a:tabLst>
          <a:tab pos="533400" algn="l"/>
          <a:tab pos="5243513" algn="l"/>
        </a:tabLst>
        <a:defRPr sz="2400" b="1">
          <a:solidFill>
            <a:srgbClr val="7AB800"/>
          </a:solidFill>
          <a:latin typeface="Century Gothic" pitchFamily="34" charset="0"/>
          <a:cs typeface="Arial" pitchFamily="34" charset="0"/>
        </a:defRPr>
      </a:lvl4pPr>
      <a:lvl5pPr marL="533400" indent="-533400" algn="l" defTabSz="512763" rtl="0" eaLnBrk="0" fontAlgn="base" hangingPunct="0">
        <a:spcBef>
          <a:spcPct val="0"/>
        </a:spcBef>
        <a:spcAft>
          <a:spcPct val="0"/>
        </a:spcAft>
        <a:buSzPct val="30000"/>
        <a:tabLst>
          <a:tab pos="533400" algn="l"/>
          <a:tab pos="5243513" algn="l"/>
        </a:tabLst>
        <a:defRPr sz="2400" b="1">
          <a:solidFill>
            <a:srgbClr val="7AB800"/>
          </a:solidFill>
          <a:latin typeface="Century Gothic" pitchFamily="34" charset="0"/>
          <a:cs typeface="Arial" pitchFamily="34" charset="0"/>
        </a:defRPr>
      </a:lvl5pPr>
      <a:lvl6pPr marL="990600" indent="-533400" algn="l" defTabSz="512763" rtl="0" fontAlgn="base">
        <a:spcBef>
          <a:spcPct val="0"/>
        </a:spcBef>
        <a:spcAft>
          <a:spcPct val="0"/>
        </a:spcAft>
        <a:buSzPct val="30000"/>
        <a:buBlip>
          <a:blip r:embed="rId18"/>
        </a:buBlip>
        <a:tabLst>
          <a:tab pos="533400" algn="l"/>
          <a:tab pos="5243513" algn="l"/>
        </a:tabLst>
        <a:defRPr sz="2400" b="1">
          <a:solidFill>
            <a:srgbClr val="7AB800"/>
          </a:solidFill>
          <a:latin typeface="Century Gothic" pitchFamily="34" charset="0"/>
          <a:cs typeface="Arial" pitchFamily="34" charset="0"/>
        </a:defRPr>
      </a:lvl6pPr>
      <a:lvl7pPr marL="1447800" indent="-533400" algn="l" defTabSz="512763" rtl="0" fontAlgn="base">
        <a:spcBef>
          <a:spcPct val="0"/>
        </a:spcBef>
        <a:spcAft>
          <a:spcPct val="0"/>
        </a:spcAft>
        <a:buSzPct val="30000"/>
        <a:buBlip>
          <a:blip r:embed="rId18"/>
        </a:buBlip>
        <a:tabLst>
          <a:tab pos="533400" algn="l"/>
          <a:tab pos="5243513" algn="l"/>
        </a:tabLst>
        <a:defRPr sz="2400" b="1">
          <a:solidFill>
            <a:srgbClr val="7AB800"/>
          </a:solidFill>
          <a:latin typeface="Century Gothic" pitchFamily="34" charset="0"/>
          <a:cs typeface="Arial" pitchFamily="34" charset="0"/>
        </a:defRPr>
      </a:lvl7pPr>
      <a:lvl8pPr marL="1905000" indent="-533400" algn="l" defTabSz="512763" rtl="0" fontAlgn="base">
        <a:spcBef>
          <a:spcPct val="0"/>
        </a:spcBef>
        <a:spcAft>
          <a:spcPct val="0"/>
        </a:spcAft>
        <a:buSzPct val="30000"/>
        <a:buBlip>
          <a:blip r:embed="rId18"/>
        </a:buBlip>
        <a:tabLst>
          <a:tab pos="533400" algn="l"/>
          <a:tab pos="5243513" algn="l"/>
        </a:tabLst>
        <a:defRPr sz="2400" b="1">
          <a:solidFill>
            <a:srgbClr val="7AB800"/>
          </a:solidFill>
          <a:latin typeface="Century Gothic" pitchFamily="34" charset="0"/>
          <a:cs typeface="Arial" pitchFamily="34" charset="0"/>
        </a:defRPr>
      </a:lvl8pPr>
      <a:lvl9pPr marL="2362200" indent="-533400" algn="l" defTabSz="512763" rtl="0" fontAlgn="base">
        <a:spcBef>
          <a:spcPct val="0"/>
        </a:spcBef>
        <a:spcAft>
          <a:spcPct val="0"/>
        </a:spcAft>
        <a:buSzPct val="30000"/>
        <a:buBlip>
          <a:blip r:embed="rId18"/>
        </a:buBlip>
        <a:tabLst>
          <a:tab pos="533400" algn="l"/>
          <a:tab pos="5243513" algn="l"/>
        </a:tabLst>
        <a:defRPr sz="2400" b="1">
          <a:solidFill>
            <a:srgbClr val="7AB800"/>
          </a:solidFill>
          <a:latin typeface="Century Gothic" pitchFamily="34" charset="0"/>
          <a:cs typeface="Arial" pitchFamily="34" charset="0"/>
        </a:defRPr>
      </a:lvl9pPr>
    </p:titleStyle>
    <p:bodyStyle>
      <a:lvl1pPr marL="358775" indent="-358775" algn="l" defTabSz="957263" rtl="0" eaLnBrk="0" fontAlgn="base" hangingPunct="0">
        <a:spcBef>
          <a:spcPct val="20000"/>
        </a:spcBef>
        <a:spcAft>
          <a:spcPct val="0"/>
        </a:spcAft>
        <a:buClr>
          <a:srgbClr val="DE0000"/>
        </a:buClr>
        <a:buSzPct val="145000"/>
        <a:buFont typeface="Century Gothic" pitchFamily="34" charset="0"/>
        <a:buChar char="─"/>
        <a:defRPr>
          <a:solidFill>
            <a:srgbClr val="002395"/>
          </a:solidFill>
          <a:latin typeface="+mn-lt"/>
          <a:ea typeface="+mn-ea"/>
          <a:cs typeface="+mn-cs"/>
        </a:defRPr>
      </a:lvl1pPr>
      <a:lvl2pPr marL="777875" indent="-298450" algn="l" defTabSz="957263" rtl="0" eaLnBrk="0" fontAlgn="base" hangingPunct="0">
        <a:spcBef>
          <a:spcPct val="20000"/>
        </a:spcBef>
        <a:spcAft>
          <a:spcPct val="0"/>
        </a:spcAft>
        <a:buClr>
          <a:srgbClr val="73D214"/>
        </a:buClr>
        <a:buSzPct val="140000"/>
        <a:buFont typeface="Century Gothic" pitchFamily="34" charset="0"/>
        <a:buChar char="─"/>
        <a:defRPr>
          <a:solidFill>
            <a:srgbClr val="002395"/>
          </a:solidFill>
          <a:latin typeface="+mn-lt"/>
          <a:cs typeface="+mn-cs"/>
        </a:defRPr>
      </a:lvl2pPr>
      <a:lvl3pPr marL="1196975" indent="-239713" algn="l" defTabSz="957263" rtl="0" eaLnBrk="0" fontAlgn="base" hangingPunct="0">
        <a:spcBef>
          <a:spcPct val="20000"/>
        </a:spcBef>
        <a:spcAft>
          <a:spcPct val="0"/>
        </a:spcAft>
        <a:buClr>
          <a:srgbClr val="00AFD7"/>
        </a:buClr>
        <a:buSzPct val="140000"/>
        <a:buFont typeface="Century Gothic" pitchFamily="34" charset="0"/>
        <a:buChar char="─"/>
        <a:defRPr>
          <a:solidFill>
            <a:srgbClr val="002395"/>
          </a:solidFill>
          <a:latin typeface="+mn-lt"/>
          <a:cs typeface="+mn-cs"/>
        </a:defRPr>
      </a:lvl3pPr>
      <a:lvl4pPr marL="1627188" indent="-239713" algn="l" defTabSz="957263" rtl="0" eaLnBrk="0" fontAlgn="base" hangingPunct="0">
        <a:spcBef>
          <a:spcPct val="20000"/>
        </a:spcBef>
        <a:spcAft>
          <a:spcPct val="0"/>
        </a:spcAft>
        <a:buChar char="–"/>
        <a:defRPr sz="2000">
          <a:solidFill>
            <a:schemeClr val="tx1"/>
          </a:solidFill>
          <a:latin typeface="Times New Roman" pitchFamily="18" charset="0"/>
          <a:cs typeface="+mn-cs"/>
        </a:defRPr>
      </a:lvl4pPr>
      <a:lvl5pPr marL="2054225" indent="-236538" algn="l" defTabSz="957263" rtl="0" eaLnBrk="0" fontAlgn="base" hangingPunct="0">
        <a:spcBef>
          <a:spcPct val="20000"/>
        </a:spcBef>
        <a:spcAft>
          <a:spcPct val="0"/>
        </a:spcAft>
        <a:buChar char="»"/>
        <a:defRPr sz="2000">
          <a:solidFill>
            <a:schemeClr val="tx1"/>
          </a:solidFill>
          <a:latin typeface="Times New Roman" pitchFamily="18" charset="0"/>
          <a:cs typeface="+mn-cs"/>
        </a:defRPr>
      </a:lvl5pPr>
      <a:lvl6pPr marL="2511425" indent="-236538" algn="l" defTabSz="957263" rtl="0" fontAlgn="base">
        <a:spcBef>
          <a:spcPct val="20000"/>
        </a:spcBef>
        <a:spcAft>
          <a:spcPct val="0"/>
        </a:spcAft>
        <a:buChar char="»"/>
        <a:defRPr sz="2000">
          <a:solidFill>
            <a:schemeClr val="tx1"/>
          </a:solidFill>
          <a:latin typeface="Times New Roman" pitchFamily="18" charset="0"/>
          <a:cs typeface="+mn-cs"/>
        </a:defRPr>
      </a:lvl6pPr>
      <a:lvl7pPr marL="2968625" indent="-236538" algn="l" defTabSz="957263" rtl="0" fontAlgn="base">
        <a:spcBef>
          <a:spcPct val="20000"/>
        </a:spcBef>
        <a:spcAft>
          <a:spcPct val="0"/>
        </a:spcAft>
        <a:buChar char="»"/>
        <a:defRPr sz="2000">
          <a:solidFill>
            <a:schemeClr val="tx1"/>
          </a:solidFill>
          <a:latin typeface="Times New Roman" pitchFamily="18" charset="0"/>
          <a:cs typeface="+mn-cs"/>
        </a:defRPr>
      </a:lvl7pPr>
      <a:lvl8pPr marL="3425825" indent="-236538" algn="l" defTabSz="957263" rtl="0" fontAlgn="base">
        <a:spcBef>
          <a:spcPct val="20000"/>
        </a:spcBef>
        <a:spcAft>
          <a:spcPct val="0"/>
        </a:spcAft>
        <a:buChar char="»"/>
        <a:defRPr sz="2000">
          <a:solidFill>
            <a:schemeClr val="tx1"/>
          </a:solidFill>
          <a:latin typeface="Times New Roman" pitchFamily="18" charset="0"/>
          <a:cs typeface="+mn-cs"/>
        </a:defRPr>
      </a:lvl8pPr>
      <a:lvl9pPr marL="3883025" indent="-236538" algn="l" defTabSz="957263"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32520" y="2893726"/>
            <a:ext cx="7800343" cy="1255354"/>
          </a:xfrm>
        </p:spPr>
        <p:txBody>
          <a:bodyPr/>
          <a:lstStyle/>
          <a:p>
            <a:r>
              <a:rPr lang="fr-FR" dirty="0" smtClean="0"/>
              <a:t>SCN SIM ARS</a:t>
            </a:r>
            <a:br>
              <a:rPr lang="fr-FR" dirty="0" smtClean="0"/>
            </a:br>
            <a:r>
              <a:rPr lang="fr-FR" dirty="0" smtClean="0"/>
              <a:t>Présentation DIAMANT – 13 octobre 2020</a:t>
            </a:r>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84" y="4149080"/>
            <a:ext cx="7632848" cy="4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1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Objectifs métier</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3" name="ZoneTexte 2"/>
          <p:cNvSpPr txBox="1"/>
          <p:nvPr/>
        </p:nvSpPr>
        <p:spPr>
          <a:xfrm>
            <a:off x="344488" y="1393612"/>
            <a:ext cx="9217024" cy="523220"/>
          </a:xfrm>
          <a:prstGeom prst="rect">
            <a:avLst/>
          </a:prstGeom>
          <a:noFill/>
        </p:spPr>
        <p:txBody>
          <a:bodyPr wrap="square" rtlCol="0">
            <a:spAutoFit/>
          </a:bodyPr>
          <a:lstStyle/>
          <a:p>
            <a:pPr lvl="1"/>
            <a:endParaRPr lang="fr-FR" sz="1400" b="1" dirty="0"/>
          </a:p>
          <a:p>
            <a:pPr marL="174625" lvl="1"/>
            <a:r>
              <a:rPr lang="fr-FR" sz="1400" b="1" dirty="0"/>
              <a:t>Objectifs métier en cours pour </a:t>
            </a:r>
            <a:r>
              <a:rPr lang="fr-FR" sz="1400" b="1" dirty="0" smtClean="0"/>
              <a:t>2020</a:t>
            </a:r>
            <a:endParaRPr lang="fr-FR" sz="1400" b="1" dirty="0"/>
          </a:p>
        </p:txBody>
      </p:sp>
      <p:graphicFrame>
        <p:nvGraphicFramePr>
          <p:cNvPr id="8" name="Tableau 7"/>
          <p:cNvGraphicFramePr>
            <a:graphicFrameLocks noGrp="1"/>
          </p:cNvGraphicFramePr>
          <p:nvPr>
            <p:extLst>
              <p:ext uri="{D42A27DB-BD31-4B8C-83A1-F6EECF244321}">
                <p14:modId xmlns:p14="http://schemas.microsoft.com/office/powerpoint/2010/main" val="4258309969"/>
              </p:ext>
            </p:extLst>
          </p:nvPr>
        </p:nvGraphicFramePr>
        <p:xfrm>
          <a:off x="344488" y="2420888"/>
          <a:ext cx="9217024" cy="1756008"/>
        </p:xfrm>
        <a:graphic>
          <a:graphicData uri="http://schemas.openxmlformats.org/drawingml/2006/table">
            <a:tbl>
              <a:tblPr firstRow="1" bandRow="1">
                <a:tableStyleId>{85BE263C-DBD7-4A20-BB59-AAB30ACAA65A}</a:tableStyleId>
              </a:tblPr>
              <a:tblGrid>
                <a:gridCol w="684076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288035">
                <a:tc>
                  <a:txBody>
                    <a:bodyPr/>
                    <a:lstStyle/>
                    <a:p>
                      <a:r>
                        <a:rPr lang="fr-FR" sz="1000" dirty="0"/>
                        <a:t>Objectifs fonctionnels </a:t>
                      </a:r>
                    </a:p>
                  </a:txBody>
                  <a:tcPr anchor="ctr">
                    <a:solidFill>
                      <a:schemeClr val="accent2">
                        <a:lumMod val="75000"/>
                      </a:schemeClr>
                    </a:solidFill>
                  </a:tcPr>
                </a:tc>
                <a:tc>
                  <a:txBody>
                    <a:bodyPr/>
                    <a:lstStyle/>
                    <a:p>
                      <a:pPr algn="ctr"/>
                      <a:r>
                        <a:rPr lang="fr-FR" sz="1000" dirty="0"/>
                        <a:t>Sources de données</a:t>
                      </a:r>
                    </a:p>
                  </a:txBody>
                  <a:tcPr anchor="ctr">
                    <a:solidFill>
                      <a:schemeClr val="accent2">
                        <a:lumMod val="75000"/>
                      </a:schemeClr>
                    </a:solidFill>
                  </a:tcPr>
                </a:tc>
                <a:extLst>
                  <a:ext uri="{0D108BD9-81ED-4DB2-BD59-A6C34878D82A}">
                    <a16:rowId xmlns:a16="http://schemas.microsoft.com/office/drawing/2014/main" val="10000"/>
                  </a:ext>
                </a:extLst>
              </a:tr>
              <a:tr h="0">
                <a:tc>
                  <a:txBody>
                    <a:bodyPr/>
                    <a:lstStyle/>
                    <a:p>
                      <a:r>
                        <a:rPr lang="fr-FR" sz="1000" b="0" dirty="0" smtClean="0"/>
                        <a:t>Mesurer</a:t>
                      </a:r>
                      <a:r>
                        <a:rPr lang="fr-FR" sz="1000" b="0" baseline="0" dirty="0" smtClean="0"/>
                        <a:t> l’évolution des séances en agrégeant ville et hôpital</a:t>
                      </a:r>
                      <a:endParaRPr lang="fr-FR" sz="1000" b="1" dirty="0"/>
                    </a:p>
                  </a:txBody>
                  <a:tcPr anchor="ctr"/>
                </a:tc>
                <a:tc>
                  <a:txBody>
                    <a:bodyPr/>
                    <a:lstStyle/>
                    <a:p>
                      <a:pPr algn="ctr"/>
                      <a:r>
                        <a:rPr lang="fr-FR" sz="1000" dirty="0" smtClean="0"/>
                        <a:t>PMSI,</a:t>
                      </a:r>
                      <a:r>
                        <a:rPr lang="fr-FR" sz="1000" baseline="0" dirty="0" smtClean="0"/>
                        <a:t> séances </a:t>
                      </a:r>
                      <a:r>
                        <a:rPr lang="fr-FR" sz="1000" dirty="0" smtClean="0"/>
                        <a:t>de ville agrégée</a:t>
                      </a:r>
                      <a:endParaRPr lang="fr-FR" sz="1000" dirty="0"/>
                    </a:p>
                  </a:txBody>
                  <a:tcPr anchor="ctr"/>
                </a:tc>
                <a:extLst>
                  <a:ext uri="{0D108BD9-81ED-4DB2-BD59-A6C34878D82A}">
                    <a16:rowId xmlns:a16="http://schemas.microsoft.com/office/drawing/2014/main" val="10001"/>
                  </a:ext>
                </a:extLst>
              </a:tr>
              <a:tr h="180554">
                <a:tc>
                  <a:txBody>
                    <a:bodyPr/>
                    <a:lstStyle/>
                    <a:p>
                      <a:r>
                        <a:rPr lang="fr-FR" sz="1000" dirty="0"/>
                        <a:t>Mesurer l’évolution des taux d’accréditation des laboratoires d’analyse médicale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BIOMED, RPPS</a:t>
                      </a:r>
                    </a:p>
                  </a:txBody>
                  <a:tcPr anchor="ctr"/>
                </a:tc>
                <a:extLst>
                  <a:ext uri="{0D108BD9-81ED-4DB2-BD59-A6C34878D82A}">
                    <a16:rowId xmlns:a16="http://schemas.microsoft.com/office/drawing/2014/main" val="10002"/>
                  </a:ext>
                </a:extLst>
              </a:tr>
              <a:tr h="0">
                <a:tc>
                  <a:txBody>
                    <a:bodyPr/>
                    <a:lstStyle/>
                    <a:p>
                      <a:r>
                        <a:rPr lang="fr-FR" sz="1000" dirty="0"/>
                        <a:t>Permettre aux ARS de disposer d’une vision transverse relative aux données de capacité, d’activité, de ressources humaines et financières concernant les établissements médico-sociaux</a:t>
                      </a:r>
                      <a:endParaRPr lang="fr-FR" sz="1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DADS, DSN, TDB-ANAP, enquête DREES PA-PH, EPRD MS</a:t>
                      </a:r>
                    </a:p>
                  </a:txBody>
                  <a:tcPr anchor="ctr"/>
                </a:tc>
                <a:extLst>
                  <a:ext uri="{0D108BD9-81ED-4DB2-BD59-A6C34878D82A}">
                    <a16:rowId xmlns:a16="http://schemas.microsoft.com/office/drawing/2014/main" val="10003"/>
                  </a:ext>
                </a:extLst>
              </a:tr>
              <a:tr h="340213">
                <a:tc>
                  <a:txBody>
                    <a:bodyPr/>
                    <a:lstStyle/>
                    <a:p>
                      <a:r>
                        <a:rPr lang="fr-FR" sz="1000" dirty="0" smtClean="0"/>
                        <a:t>Mettre en place un système décisionnel sur l’habitat insalubre</a:t>
                      </a:r>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t>ARIANE</a:t>
                      </a:r>
                      <a:endParaRPr lang="fr-FR" sz="1000" dirty="0"/>
                    </a:p>
                  </a:txBody>
                  <a:tcPr anchor="ctr"/>
                </a:tc>
                <a:extLst>
                  <a:ext uri="{0D108BD9-81ED-4DB2-BD59-A6C34878D82A}">
                    <a16:rowId xmlns:a16="http://schemas.microsoft.com/office/drawing/2014/main" val="10004"/>
                  </a:ext>
                </a:extLst>
              </a:tr>
              <a:tr h="142587">
                <a:tc>
                  <a:txBody>
                    <a:bodyPr/>
                    <a:lstStyle/>
                    <a:p>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0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98798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Les principaux chantiers en cours</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graphicFrame>
        <p:nvGraphicFramePr>
          <p:cNvPr id="2" name="Tableau 1"/>
          <p:cNvGraphicFramePr>
            <a:graphicFrameLocks noGrp="1"/>
          </p:cNvGraphicFramePr>
          <p:nvPr>
            <p:extLst>
              <p:ext uri="{D42A27DB-BD31-4B8C-83A1-F6EECF244321}">
                <p14:modId xmlns:p14="http://schemas.microsoft.com/office/powerpoint/2010/main" val="1494204812"/>
              </p:ext>
            </p:extLst>
          </p:nvPr>
        </p:nvGraphicFramePr>
        <p:xfrm>
          <a:off x="188446" y="1551534"/>
          <a:ext cx="9217024" cy="4218722"/>
        </p:xfrm>
        <a:graphic>
          <a:graphicData uri="http://schemas.openxmlformats.org/drawingml/2006/table">
            <a:tbl>
              <a:tblPr firstRow="1" bandRow="1">
                <a:tableStyleId>{85BE263C-DBD7-4A20-BB59-AAB30ACAA65A}</a:tableStyleId>
              </a:tblPr>
              <a:tblGrid>
                <a:gridCol w="684076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310212">
                <a:tc>
                  <a:txBody>
                    <a:bodyPr/>
                    <a:lstStyle/>
                    <a:p>
                      <a:r>
                        <a:rPr lang="fr-FR" sz="1200" dirty="0" smtClean="0"/>
                        <a:t>Principaux Chantier</a:t>
                      </a:r>
                      <a:endParaRPr lang="fr-FR" sz="1200" dirty="0"/>
                    </a:p>
                  </a:txBody>
                  <a:tcPr anchor="ctr">
                    <a:solidFill>
                      <a:schemeClr val="accent2">
                        <a:lumMod val="75000"/>
                      </a:schemeClr>
                    </a:solidFill>
                  </a:tcPr>
                </a:tc>
                <a:tc>
                  <a:txBody>
                    <a:bodyPr/>
                    <a:lstStyle/>
                    <a:p>
                      <a:pPr algn="ctr"/>
                      <a:r>
                        <a:rPr lang="fr-FR" sz="1200" dirty="0"/>
                        <a:t>Sources de données</a:t>
                      </a:r>
                    </a:p>
                  </a:txBody>
                  <a:tcPr anchor="ctr">
                    <a:solidFill>
                      <a:schemeClr val="accent2">
                        <a:lumMod val="75000"/>
                      </a:schemeClr>
                    </a:solidFill>
                  </a:tcPr>
                </a:tc>
                <a:extLst>
                  <a:ext uri="{0D108BD9-81ED-4DB2-BD59-A6C34878D82A}">
                    <a16:rowId xmlns:a16="http://schemas.microsoft.com/office/drawing/2014/main" val="10000"/>
                  </a:ext>
                </a:extLst>
              </a:tr>
              <a:tr h="262615">
                <a:tc>
                  <a:txBody>
                    <a:bodyPr/>
                    <a:lstStyle/>
                    <a:p>
                      <a:r>
                        <a:rPr lang="fr-FR" sz="1200" dirty="0" smtClean="0"/>
                        <a:t>Donner aux ARS une vision</a:t>
                      </a:r>
                      <a:r>
                        <a:rPr lang="fr-FR" sz="1200" baseline="0" dirty="0" smtClean="0"/>
                        <a:t> 360° sur les ESMS (activité, finances, RH, capacités, tarification, dépendance) </a:t>
                      </a:r>
                      <a:endParaRPr lang="fr-FR"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ERRD, EPRD, TDB performance</a:t>
                      </a:r>
                      <a:endParaRPr lang="fr-FR" sz="1200" dirty="0"/>
                    </a:p>
                  </a:txBody>
                  <a:tcPr anchor="ctr"/>
                </a:tc>
                <a:extLst>
                  <a:ext uri="{0D108BD9-81ED-4DB2-BD59-A6C34878D82A}">
                    <a16:rowId xmlns:a16="http://schemas.microsoft.com/office/drawing/2014/main" val="10001"/>
                  </a:ext>
                </a:extLst>
              </a:tr>
              <a:tr h="262615">
                <a:tc>
                  <a:txBody>
                    <a:bodyPr/>
                    <a:lstStyle/>
                    <a:p>
                      <a:r>
                        <a:rPr lang="fr-FR" sz="1200" dirty="0" smtClean="0"/>
                        <a:t>Déployer et boucler la dernière recette du cube finance</a:t>
                      </a:r>
                      <a:r>
                        <a:rPr lang="fr-FR" sz="1200" baseline="0" dirty="0" smtClean="0"/>
                        <a:t> V2 permettant d’avoir une vision des budgets de façon fusionné. Organiser la bascule de finance V1 vers V2</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EPRD,</a:t>
                      </a:r>
                      <a:r>
                        <a:rPr lang="fr-FR" sz="1200" baseline="0" dirty="0" smtClean="0"/>
                        <a:t> RIA, CF, DM, </a:t>
                      </a:r>
                      <a:endParaRPr lang="fr-FR" sz="1200" dirty="0"/>
                    </a:p>
                  </a:txBody>
                  <a:tcPr anchor="ctr"/>
                </a:tc>
                <a:extLst>
                  <a:ext uri="{0D108BD9-81ED-4DB2-BD59-A6C34878D82A}">
                    <a16:rowId xmlns:a16="http://schemas.microsoft.com/office/drawing/2014/main" val="10002"/>
                  </a:ext>
                </a:extLst>
              </a:tr>
              <a:tr h="426749">
                <a:tc>
                  <a:txBody>
                    <a:bodyPr/>
                    <a:lstStyle/>
                    <a:p>
                      <a:r>
                        <a:rPr lang="fr-FR" sz="1200" dirty="0" smtClean="0"/>
                        <a:t>Déployer</a:t>
                      </a:r>
                      <a:r>
                        <a:rPr lang="fr-FR" sz="1200" baseline="0" dirty="0" smtClean="0"/>
                        <a:t> et faire évoluer les cube DGFIP permettant d’avoir un RIA mensuel pour les établissements publics</a:t>
                      </a:r>
                    </a:p>
                    <a:p>
                      <a:r>
                        <a:rPr lang="fr-FR" sz="1200" baseline="0" dirty="0" smtClean="0"/>
                        <a:t>(connaitre les balances comptables mensuellement)</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DGFIP</a:t>
                      </a:r>
                      <a:endParaRPr lang="fr-FR" sz="1200" dirty="0"/>
                    </a:p>
                  </a:txBody>
                  <a:tcPr anchor="ctr"/>
                </a:tc>
                <a:extLst>
                  <a:ext uri="{0D108BD9-81ED-4DB2-BD59-A6C34878D82A}">
                    <a16:rowId xmlns:a16="http://schemas.microsoft.com/office/drawing/2014/main" val="10003"/>
                  </a:ext>
                </a:extLst>
              </a:tr>
              <a:tr h="262615">
                <a:tc>
                  <a:txBody>
                    <a:bodyPr/>
                    <a:lstStyle/>
                    <a:p>
                      <a:r>
                        <a:rPr lang="fr-FR" sz="1200" dirty="0" smtClean="0"/>
                        <a:t>Opérer le</a:t>
                      </a:r>
                      <a:r>
                        <a:rPr lang="fr-FR" sz="1200" baseline="0" dirty="0" smtClean="0"/>
                        <a:t> changement de plate-forme DIAMANT afin d’entamer l’homologation SNDS. </a:t>
                      </a:r>
                      <a:endParaRPr lang="fr-FR" sz="1200" b="1" dirty="0"/>
                    </a:p>
                  </a:txBody>
                  <a:tcPr anchor="ctr"/>
                </a:tc>
                <a:tc>
                  <a:txBody>
                    <a:bodyPr/>
                    <a:lstStyle/>
                    <a:p>
                      <a:pPr algn="ctr"/>
                      <a:r>
                        <a:rPr lang="fr-FR" sz="1200" dirty="0" smtClean="0"/>
                        <a:t>Toutes</a:t>
                      </a:r>
                      <a:r>
                        <a:rPr lang="fr-FR" sz="1200" baseline="0" dirty="0" smtClean="0"/>
                        <a:t> sources</a:t>
                      </a:r>
                      <a:endParaRPr lang="fr-FR" sz="1200" dirty="0"/>
                    </a:p>
                  </a:txBody>
                  <a:tcPr anchor="ctr"/>
                </a:tc>
                <a:extLst>
                  <a:ext uri="{0D108BD9-81ED-4DB2-BD59-A6C34878D82A}">
                    <a16:rowId xmlns:a16="http://schemas.microsoft.com/office/drawing/2014/main" val="10004"/>
                  </a:ext>
                </a:extLst>
              </a:tr>
              <a:tr h="262615">
                <a:tc>
                  <a:txBody>
                    <a:bodyPr/>
                    <a:lstStyle/>
                    <a:p>
                      <a:r>
                        <a:rPr lang="fr-FR" sz="1200" dirty="0" smtClean="0"/>
                        <a:t>Mettre en place la nouvelle organisation et</a:t>
                      </a:r>
                      <a:r>
                        <a:rPr lang="fr-FR" sz="1200" baseline="0" dirty="0" smtClean="0"/>
                        <a:t> développer le SharePoint adéquat à la nouvelle organisation </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Bibliothèques de requêtes</a:t>
                      </a:r>
                      <a:endParaRPr lang="fr-FR" sz="1200" dirty="0"/>
                    </a:p>
                  </a:txBody>
                  <a:tcPr anchor="ctr"/>
                </a:tc>
                <a:extLst>
                  <a:ext uri="{0D108BD9-81ED-4DB2-BD59-A6C34878D82A}">
                    <a16:rowId xmlns:a16="http://schemas.microsoft.com/office/drawing/2014/main" val="10005"/>
                  </a:ext>
                </a:extLst>
              </a:tr>
              <a:tr h="217358">
                <a:tc>
                  <a:txBody>
                    <a:bodyPr/>
                    <a:lstStyle/>
                    <a:p>
                      <a:r>
                        <a:rPr lang="fr-FR" sz="1200" dirty="0" smtClean="0"/>
                        <a:t>Déployer les dernières évolutions des cubes</a:t>
                      </a:r>
                      <a:r>
                        <a:rPr lang="fr-FR" sz="1200" baseline="0" dirty="0" smtClean="0"/>
                        <a:t> PMSI (diabète, RAAC,..)</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PMSI</a:t>
                      </a:r>
                      <a:endParaRPr lang="fr-FR" sz="1200" dirty="0"/>
                    </a:p>
                  </a:txBody>
                  <a:tcPr anchor="ctr"/>
                </a:tc>
                <a:extLst>
                  <a:ext uri="{0D108BD9-81ED-4DB2-BD59-A6C34878D82A}">
                    <a16:rowId xmlns:a16="http://schemas.microsoft.com/office/drawing/2014/main" val="10006"/>
                  </a:ext>
                </a:extLst>
              </a:tr>
              <a:tr h="262615">
                <a:tc>
                  <a:txBody>
                    <a:bodyPr/>
                    <a:lstStyle/>
                    <a:p>
                      <a:r>
                        <a:rPr lang="fr-FR" sz="1200" dirty="0" smtClean="0"/>
                        <a:t>Boucler les développements du</a:t>
                      </a:r>
                      <a:r>
                        <a:rPr lang="fr-FR" sz="1200" baseline="0" dirty="0" smtClean="0"/>
                        <a:t> cube démographie et les </a:t>
                      </a:r>
                      <a:r>
                        <a:rPr lang="fr-FR" sz="1200" baseline="0" dirty="0" err="1" smtClean="0"/>
                        <a:t>recetter</a:t>
                      </a:r>
                      <a:endParaRPr lang="fr-FR" sz="1200" b="1" dirty="0"/>
                    </a:p>
                  </a:txBody>
                  <a:tcPr anchor="ctr"/>
                </a:tc>
                <a:tc>
                  <a:txBody>
                    <a:bodyPr/>
                    <a:lstStyle/>
                    <a:p>
                      <a:pPr algn="ctr"/>
                      <a:r>
                        <a:rPr lang="fr-FR" sz="1200" dirty="0" smtClean="0"/>
                        <a:t>RPPS ADELI</a:t>
                      </a:r>
                      <a:endParaRPr lang="fr-FR" sz="1200" dirty="0"/>
                    </a:p>
                  </a:txBody>
                  <a:tcPr anchor="ctr"/>
                </a:tc>
                <a:extLst>
                  <a:ext uri="{0D108BD9-81ED-4DB2-BD59-A6C34878D82A}">
                    <a16:rowId xmlns:a16="http://schemas.microsoft.com/office/drawing/2014/main" val="10008"/>
                  </a:ext>
                </a:extLst>
              </a:tr>
              <a:tr h="262615">
                <a:tc>
                  <a:txBody>
                    <a:bodyPr/>
                    <a:lstStyle/>
                    <a:p>
                      <a:r>
                        <a:rPr lang="fr-FR" sz="1200" dirty="0" smtClean="0"/>
                        <a:t>Utilisation des</a:t>
                      </a:r>
                      <a:r>
                        <a:rPr lang="fr-FR" sz="1200" baseline="0" dirty="0" smtClean="0"/>
                        <a:t> sources corrigées « SAS » de l’ATIH afin d’alimenter Diamant </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RPU, PMSI, TDB PERF</a:t>
                      </a:r>
                      <a:endParaRPr lang="fr-FR" sz="1200" dirty="0"/>
                    </a:p>
                  </a:txBody>
                  <a:tcPr anchor="ctr"/>
                </a:tc>
                <a:extLst>
                  <a:ext uri="{0D108BD9-81ED-4DB2-BD59-A6C34878D82A}">
                    <a16:rowId xmlns:a16="http://schemas.microsoft.com/office/drawing/2014/main" val="10009"/>
                  </a:ext>
                </a:extLst>
              </a:tr>
              <a:tr h="262615">
                <a:tc>
                  <a:txBody>
                    <a:bodyPr/>
                    <a:lstStyle/>
                    <a:p>
                      <a:endParaRPr lang="fr-FR" sz="1200" b="1" dirty="0"/>
                    </a:p>
                  </a:txBody>
                  <a:tcPr anchor="ctr"/>
                </a:tc>
                <a:tc>
                  <a:txBody>
                    <a:bodyPr/>
                    <a:lstStyle/>
                    <a:p>
                      <a:pPr algn="ctr"/>
                      <a:endParaRPr lang="fr-FR" sz="1200" dirty="0"/>
                    </a:p>
                  </a:txBody>
                  <a:tcPr anchor="ctr"/>
                </a:tc>
                <a:extLst>
                  <a:ext uri="{0D108BD9-81ED-4DB2-BD59-A6C34878D82A}">
                    <a16:rowId xmlns:a16="http://schemas.microsoft.com/office/drawing/2014/main" val="10010"/>
                  </a:ext>
                </a:extLst>
              </a:tr>
              <a:tr h="262615">
                <a:tc>
                  <a:txBody>
                    <a:bodyPr/>
                    <a:lstStyle/>
                    <a:p>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000" dirty="0"/>
                    </a:p>
                  </a:txBody>
                  <a:tcPr anchor="ctr"/>
                </a:tc>
                <a:extLst>
                  <a:ext uri="{0D108BD9-81ED-4DB2-BD59-A6C34878D82A}">
                    <a16:rowId xmlns:a16="http://schemas.microsoft.com/office/drawing/2014/main" val="10011"/>
                  </a:ext>
                </a:extLst>
              </a:tr>
              <a:tr h="262615">
                <a:tc>
                  <a:txBody>
                    <a:bodyPr/>
                    <a:lstStyle/>
                    <a:p>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000" dirty="0"/>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62538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C3751-32A5-450E-AA6D-2B34EFE21366}"/>
              </a:ext>
            </a:extLst>
          </p:cNvPr>
          <p:cNvSpPr>
            <a:spLocks noGrp="1"/>
          </p:cNvSpPr>
          <p:nvPr>
            <p:ph type="title"/>
          </p:nvPr>
        </p:nvSpPr>
        <p:spPr/>
        <p:txBody>
          <a:bodyPr/>
          <a:lstStyle/>
          <a:p>
            <a:r>
              <a:rPr lang="fr-FR" dirty="0"/>
              <a:t>1. problématique de l’élargissement aux </a:t>
            </a:r>
            <a:r>
              <a:rPr lang="fr-FR" dirty="0" smtClean="0"/>
              <a:t>ES</a:t>
            </a:r>
            <a:br>
              <a:rPr lang="fr-FR" dirty="0" smtClean="0"/>
            </a:br>
            <a:r>
              <a:rPr lang="fr-FR" dirty="0" smtClean="0"/>
              <a:t>Cadre </a:t>
            </a:r>
            <a:r>
              <a:rPr lang="fr-FR" dirty="0"/>
              <a:t>d’étude – Rappel historique</a:t>
            </a:r>
          </a:p>
        </p:txBody>
      </p:sp>
      <p:sp>
        <p:nvSpPr>
          <p:cNvPr id="3" name="Espace réservé du contenu 2">
            <a:extLst>
              <a:ext uri="{FF2B5EF4-FFF2-40B4-BE49-F238E27FC236}">
                <a16:creationId xmlns:a16="http://schemas.microsoft.com/office/drawing/2014/main" id="{BEB8626A-CC12-42A0-A169-71A9DB5FD8F7}"/>
              </a:ext>
            </a:extLst>
          </p:cNvPr>
          <p:cNvSpPr>
            <a:spLocks noGrp="1"/>
          </p:cNvSpPr>
          <p:nvPr>
            <p:ph idx="1"/>
          </p:nvPr>
        </p:nvSpPr>
        <p:spPr/>
        <p:txBody>
          <a:bodyPr/>
          <a:lstStyle/>
          <a:p>
            <a:pPr marL="342900" indent="-342900" algn="just">
              <a:buFont typeface="Wingdings" panose="05000000000000000000" pitchFamily="2" charset="2"/>
              <a:buChar char=""/>
            </a:pPr>
            <a:r>
              <a:rPr lang="fr-FR" sz="1800" dirty="0">
                <a:latin typeface="Calibri" panose="020F0502020204030204" pitchFamily="34" charset="0"/>
              </a:rPr>
              <a:t>Juillet 2017 : décision d’expérimenter l’ouverture de DIAMANT aux 135 GHT. </a:t>
            </a:r>
          </a:p>
          <a:p>
            <a:pPr marL="342900" indent="-342900" algn="just">
              <a:buFont typeface="Wingdings" panose="05000000000000000000" pitchFamily="2" charset="2"/>
              <a:buChar char=""/>
            </a:pPr>
            <a:r>
              <a:rPr lang="fr-FR" sz="1800" dirty="0">
                <a:latin typeface="Calibri" panose="020F0502020204030204" pitchFamily="34" charset="0"/>
              </a:rPr>
              <a:t>2018 – 2019 : l’ouverture des cubes FI, RH et PMSI de Diamant aux DAF, DRH et DIM des établissements supports de GHT.</a:t>
            </a:r>
          </a:p>
          <a:p>
            <a:pPr marL="342900" indent="-342900" algn="just">
              <a:buFont typeface="Wingdings" panose="05000000000000000000" pitchFamily="2" charset="2"/>
              <a:buChar char=""/>
            </a:pPr>
            <a:r>
              <a:rPr lang="fr-FR" sz="1800" dirty="0">
                <a:latin typeface="Calibri" panose="020F0502020204030204" pitchFamily="34" charset="0"/>
              </a:rPr>
              <a:t>Eté 2019, décision de dresser le bilan quantitatif et qualitatif de cette expérimentation afin de statuer </a:t>
            </a:r>
            <a:r>
              <a:rPr lang="fr-FR" sz="1800" dirty="0">
                <a:effectLst/>
                <a:latin typeface="Calibri" panose="020F0502020204030204" pitchFamily="34" charset="0"/>
                <a:ea typeface="Times New Roman" panose="02020603050405020304" pitchFamily="18" charset="0"/>
                <a:cs typeface="Calibri" panose="020F0502020204030204" pitchFamily="34" charset="0"/>
              </a:rPr>
              <a:t>sur les suites à y donner. Les résultats de l’enquête menée traduisent un plébiscite de Diamant, notamment pour :</a:t>
            </a:r>
            <a:endParaRPr lang="fr-FR" sz="1800" dirty="0">
              <a:effectLst/>
              <a:latin typeface="Calibri" panose="020F0502020204030204" pitchFamily="34" charset="0"/>
              <a:ea typeface="Times New Roman" panose="02020603050405020304" pitchFamily="18" charset="0"/>
            </a:endParaRPr>
          </a:p>
          <a:p>
            <a:pPr marL="754063" lvl="1" indent="-342900" algn="just">
              <a:buClr>
                <a:schemeClr val="bg2"/>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cs typeface="Calibri" panose="020F0502020204030204" pitchFamily="34" charset="0"/>
              </a:rPr>
              <a:t>approfondir les analyses et la symétrie des données dans un dialogue technique entre les ARS et GHT,</a:t>
            </a:r>
            <a:endParaRPr lang="fr-FR" sz="1603" dirty="0">
              <a:effectLst/>
              <a:latin typeface="Calibri" panose="020F0502020204030204" pitchFamily="34" charset="0"/>
              <a:ea typeface="Times New Roman" panose="02020603050405020304" pitchFamily="18" charset="0"/>
            </a:endParaRPr>
          </a:p>
          <a:p>
            <a:pPr marL="754063" lvl="1" indent="-342900" algn="just">
              <a:buClr>
                <a:schemeClr val="bg2"/>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cs typeface="Calibri" panose="020F0502020204030204" pitchFamily="34" charset="0"/>
              </a:rPr>
              <a:t>disposer d’un niveau d’information équivalent entre partenaires.</a:t>
            </a:r>
            <a:endParaRPr lang="fr-FR" sz="1603" dirty="0">
              <a:effectLst/>
              <a:latin typeface="Calibri" panose="020F0502020204030204" pitchFamily="34" charset="0"/>
              <a:ea typeface="Times New Roman" panose="02020603050405020304" pitchFamily="18" charset="0"/>
            </a:endParaRPr>
          </a:p>
          <a:p>
            <a:pPr marL="342900" indent="-342900" algn="jus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26/09/2019 : le COPIL Diamant décide de compléter l’enquête réalisée en GHT par des questions adressées aux directions de la stratégie et de l’offre de soins en ARS afin de mesurer l’impact perçu en ARS de l’ouverture de DIAMANT aux GHT. Les retours des ARS confirment l’impact positif pour le développement d’un dialogue de gestion éclairé entre les ARS et les établissements des GHT et l’opportunité d’élargir le nombre d’utilisateurs au sein des établissements des GHT.</a:t>
            </a:r>
            <a:endParaRPr lang="fr-FR" sz="1800" dirty="0">
              <a:latin typeface="Calibri" panose="020F0502020204030204" pitchFamily="34" charset="0"/>
              <a:ea typeface="Times New Roman" panose="02020603050405020304" pitchFamily="18" charset="0"/>
            </a:endParaRPr>
          </a:p>
          <a:p>
            <a:pPr marL="342900" indent="-342900" algn="just">
              <a:buFont typeface="Wingdings" panose="05000000000000000000" pitchFamily="2" charset="2"/>
              <a:buChar char=""/>
            </a:pPr>
            <a:r>
              <a:rPr lang="fr-FR" sz="1800" dirty="0">
                <a:latin typeface="Calibri" panose="020F0502020204030204" pitchFamily="34" charset="0"/>
                <a:ea typeface="Times New Roman" panose="02020603050405020304" pitchFamily="18" charset="0"/>
                <a:cs typeface="Calibri" panose="020F0502020204030204" pitchFamily="34" charset="0"/>
              </a:rPr>
              <a:t>M</a:t>
            </a:r>
            <a:r>
              <a:rPr lang="fr-FR" sz="1800" dirty="0">
                <a:effectLst/>
                <a:latin typeface="Calibri" panose="020F0502020204030204" pitchFamily="34" charset="0"/>
                <a:ea typeface="Times New Roman" panose="02020603050405020304" pitchFamily="18" charset="0"/>
                <a:cs typeface="Calibri" panose="020F0502020204030204" pitchFamily="34" charset="0"/>
              </a:rPr>
              <a:t>ai 2020 : décision d’étudier les différents scénarios d’élargissement envisageables en regard de leur faisabilité technique, organisationnelle et financière. </a:t>
            </a:r>
            <a:endParaRPr lang="fr-FR" dirty="0"/>
          </a:p>
        </p:txBody>
      </p:sp>
    </p:spTree>
    <p:extLst>
      <p:ext uri="{BB962C8B-B14F-4D97-AF65-F5344CB8AC3E}">
        <p14:creationId xmlns:p14="http://schemas.microsoft.com/office/powerpoint/2010/main" val="34366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B3485-FF13-465C-80B3-13B128BCB681}"/>
              </a:ext>
            </a:extLst>
          </p:cNvPr>
          <p:cNvSpPr>
            <a:spLocks noGrp="1"/>
          </p:cNvSpPr>
          <p:nvPr>
            <p:ph type="title"/>
          </p:nvPr>
        </p:nvSpPr>
        <p:spPr/>
        <p:txBody>
          <a:bodyPr/>
          <a:lstStyle/>
          <a:p>
            <a:r>
              <a:rPr lang="fr-FR" dirty="0"/>
              <a:t>1. Cadre d’étude</a:t>
            </a:r>
          </a:p>
        </p:txBody>
      </p:sp>
      <p:sp>
        <p:nvSpPr>
          <p:cNvPr id="3" name="Espace réservé du contenu 2">
            <a:extLst>
              <a:ext uri="{FF2B5EF4-FFF2-40B4-BE49-F238E27FC236}">
                <a16:creationId xmlns:a16="http://schemas.microsoft.com/office/drawing/2014/main" id="{EF4506EB-8D5E-432A-A0D4-135BA98A81BE}"/>
              </a:ext>
            </a:extLst>
          </p:cNvPr>
          <p:cNvSpPr>
            <a:spLocks noGrp="1"/>
          </p:cNvSpPr>
          <p:nvPr>
            <p:ph idx="1"/>
          </p:nvPr>
        </p:nvSpPr>
        <p:spPr/>
        <p:txBody>
          <a:bodyPr/>
          <a:lstStyle/>
          <a:p>
            <a:pPr marL="342900" lvl="0" indent="-342900" algn="jus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4 scénarios sont étudiés</a:t>
            </a:r>
          </a:p>
          <a:p>
            <a:pPr marL="342900" lvl="0" indent="-342900" algn="just">
              <a:buFont typeface="Wingdings" panose="05000000000000000000" pitchFamily="2" charset="2"/>
              <a:buChar char=""/>
            </a:pPr>
            <a:r>
              <a:rPr lang="fr-FR" sz="1800" dirty="0">
                <a:latin typeface="Calibri" panose="020F0502020204030204" pitchFamily="34" charset="0"/>
                <a:ea typeface="Times New Roman" panose="02020603050405020304" pitchFamily="18" charset="0"/>
              </a:rPr>
              <a:t>Chaque scénario</a:t>
            </a:r>
            <a:r>
              <a:rPr lang="fr-FR" sz="1800" dirty="0">
                <a:effectLst/>
                <a:latin typeface="Calibri" panose="020F0502020204030204" pitchFamily="34" charset="0"/>
                <a:ea typeface="Times New Roman" panose="02020603050405020304" pitchFamily="18" charset="0"/>
              </a:rPr>
              <a:t> se définit par :</a:t>
            </a:r>
          </a:p>
          <a:p>
            <a:pPr marL="0" indent="0" algn="just">
              <a:buNone/>
            </a:pPr>
            <a:endParaRPr lang="fr-FR" sz="1800" dirty="0">
              <a:effectLst/>
              <a:latin typeface="Calibri" panose="020F0502020204030204" pitchFamily="34" charset="0"/>
              <a:ea typeface="Times New Roman" panose="02020603050405020304" pitchFamily="18" charset="0"/>
            </a:endParaRPr>
          </a:p>
          <a:p>
            <a:pPr marL="754063" lvl="1" indent="-342900" algn="just">
              <a:buClr>
                <a:schemeClr val="accent1"/>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rPr>
              <a:t>Une cible utilisateurs : quels sont les profils des acteurs éligibles, leur nombre et leur répartition territoriale et fonctionnelle,</a:t>
            </a:r>
          </a:p>
          <a:p>
            <a:pPr marL="754063" lvl="1" indent="-342900" algn="just">
              <a:buClr>
                <a:schemeClr val="accent1"/>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rPr>
              <a:t>Le périmètre fonctionnel Diamant envisagé (quels accès à quels cubes),</a:t>
            </a:r>
          </a:p>
          <a:p>
            <a:pPr marL="754063" lvl="1" indent="-342900" algn="just">
              <a:buClr>
                <a:schemeClr val="accent1"/>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rPr>
              <a:t>Des modalités techniques et organisationnelles de déploiement et d’accompagnement dimensionnées en regard de la cible,</a:t>
            </a:r>
          </a:p>
          <a:p>
            <a:pPr marL="754063" lvl="1" indent="-342900" algn="just">
              <a:buClr>
                <a:schemeClr val="accent1"/>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rPr>
              <a:t>Des coûts et des modalités de financement,</a:t>
            </a:r>
          </a:p>
          <a:p>
            <a:pPr marL="754063" lvl="1" indent="-342900" algn="just">
              <a:buClr>
                <a:schemeClr val="accent1"/>
              </a:buClr>
              <a:buFont typeface="Arial" panose="020B0604020202020204" pitchFamily="34" charset="0"/>
              <a:buChar char="•"/>
            </a:pPr>
            <a:r>
              <a:rPr lang="fr-FR" sz="1603" dirty="0">
                <a:effectLst/>
                <a:latin typeface="Calibri" panose="020F0502020204030204" pitchFamily="34" charset="0"/>
                <a:ea typeface="Times New Roman" panose="02020603050405020304" pitchFamily="18" charset="0"/>
              </a:rPr>
              <a:t>Une trajectoire de mise en œuvre.</a:t>
            </a:r>
          </a:p>
          <a:p>
            <a:endParaRPr lang="fr-FR" dirty="0"/>
          </a:p>
        </p:txBody>
      </p:sp>
    </p:spTree>
    <p:extLst>
      <p:ext uri="{BB962C8B-B14F-4D97-AF65-F5344CB8AC3E}">
        <p14:creationId xmlns:p14="http://schemas.microsoft.com/office/powerpoint/2010/main" val="398212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C3751-32A5-450E-AA6D-2B34EFE21366}"/>
              </a:ext>
            </a:extLst>
          </p:cNvPr>
          <p:cNvSpPr>
            <a:spLocks noGrp="1"/>
          </p:cNvSpPr>
          <p:nvPr>
            <p:ph type="title"/>
          </p:nvPr>
        </p:nvSpPr>
        <p:spPr/>
        <p:txBody>
          <a:bodyPr/>
          <a:lstStyle/>
          <a:p>
            <a:r>
              <a:rPr lang="fr-FR" dirty="0" smtClean="0"/>
              <a:t>Principaux risques projet </a:t>
            </a:r>
            <a:endParaRPr lang="fr-FR" dirty="0"/>
          </a:p>
        </p:txBody>
      </p:sp>
      <p:sp>
        <p:nvSpPr>
          <p:cNvPr id="3" name="Espace réservé du contenu 2">
            <a:extLst>
              <a:ext uri="{FF2B5EF4-FFF2-40B4-BE49-F238E27FC236}">
                <a16:creationId xmlns:a16="http://schemas.microsoft.com/office/drawing/2014/main" id="{BEB8626A-CC12-42A0-A169-71A9DB5FD8F7}"/>
              </a:ext>
            </a:extLst>
          </p:cNvPr>
          <p:cNvSpPr>
            <a:spLocks noGrp="1"/>
          </p:cNvSpPr>
          <p:nvPr>
            <p:ph idx="1"/>
          </p:nvPr>
        </p:nvSpPr>
        <p:spPr/>
        <p:txBody>
          <a:bodyPr/>
          <a:lstStyle/>
          <a:p>
            <a:pPr marL="342900" indent="-342900" algn="just">
              <a:buFont typeface="Wingdings" panose="05000000000000000000" pitchFamily="2" charset="2"/>
              <a:buChar char=""/>
            </a:pPr>
            <a:r>
              <a:rPr lang="fr-FR" dirty="0" smtClean="0">
                <a:latin typeface="Calibri" panose="020F0502020204030204" pitchFamily="34" charset="0"/>
                <a:ea typeface="Times New Roman" panose="02020603050405020304" pitchFamily="18" charset="0"/>
                <a:cs typeface="Calibri" panose="020F0502020204030204" pitchFamily="34" charset="0"/>
              </a:rPr>
              <a:t>Des </a:t>
            </a:r>
            <a:r>
              <a:rPr lang="fr-FR" dirty="0" smtClean="0">
                <a:latin typeface="Calibri" panose="020F0502020204030204" pitchFamily="34" charset="0"/>
                <a:ea typeface="Times New Roman" panose="02020603050405020304" pitchFamily="18" charset="0"/>
                <a:cs typeface="Calibri" panose="020F0502020204030204" pitchFamily="34" charset="0"/>
              </a:rPr>
              <a:t>livraisons de données retardées qui mettent en grand danger le projet (CF 2019, EPRD ESMS, …)</a:t>
            </a:r>
          </a:p>
          <a:p>
            <a:pPr marL="342900" indent="-342900" algn="just">
              <a:buFont typeface="Wingdings" panose="05000000000000000000" pitchFamily="2" charset="2"/>
              <a:buChar char=""/>
            </a:pPr>
            <a:r>
              <a:rPr lang="fr-FR" dirty="0" smtClean="0">
                <a:latin typeface="Calibri" panose="020F0502020204030204" pitchFamily="34" charset="0"/>
                <a:cs typeface="Calibri" panose="020F0502020204030204" pitchFamily="34" charset="0"/>
              </a:rPr>
              <a:t>Un </a:t>
            </a:r>
            <a:r>
              <a:rPr lang="fr-FR" dirty="0" smtClean="0">
                <a:latin typeface="Calibri" panose="020F0502020204030204" pitchFamily="34" charset="0"/>
                <a:cs typeface="Calibri" panose="020F0502020204030204" pitchFamily="34" charset="0"/>
              </a:rPr>
              <a:t>élargissement de Diamant ne pourra être opéré que dans des conditions de gestion très strictes et responsabilisées des entrées et sorties en établissement de santé.</a:t>
            </a:r>
          </a:p>
          <a:p>
            <a:pPr marL="342900" indent="-342900" algn="just">
              <a:buFont typeface="Wingdings" panose="05000000000000000000" pitchFamily="2" charset="2"/>
              <a:buChar char=""/>
            </a:pPr>
            <a:r>
              <a:rPr lang="fr-FR" dirty="0" smtClean="0">
                <a:latin typeface="Calibri" panose="020F0502020204030204" pitchFamily="34" charset="0"/>
                <a:cs typeface="Calibri" panose="020F0502020204030204" pitchFamily="34" charset="0"/>
              </a:rPr>
              <a:t>Un projet Diamant dont les dimensions </a:t>
            </a:r>
            <a:r>
              <a:rPr lang="fr-FR" dirty="0" smtClean="0">
                <a:latin typeface="Calibri" panose="020F0502020204030204" pitchFamily="34" charset="0"/>
                <a:cs typeface="Calibri" panose="020F0502020204030204" pitchFamily="34" charset="0"/>
              </a:rPr>
              <a:t>deviennent importantes en </a:t>
            </a:r>
            <a:r>
              <a:rPr lang="fr-FR" dirty="0" smtClean="0">
                <a:latin typeface="Calibri" panose="020F0502020204030204" pitchFamily="34" charset="0"/>
                <a:cs typeface="Calibri" panose="020F0502020204030204" pitchFamily="34" charset="0"/>
              </a:rPr>
              <a:t>termes d’indicateurs notamment financier et ESMS et dont le pilotage nécessite une revue permanente des priorités.</a:t>
            </a:r>
          </a:p>
          <a:p>
            <a:pPr marL="342900" indent="-342900" algn="just">
              <a:buFont typeface="Wingdings" panose="05000000000000000000" pitchFamily="2" charset="2"/>
              <a:buChar char=""/>
            </a:pPr>
            <a:r>
              <a:rPr lang="fr-FR" dirty="0" smtClean="0">
                <a:latin typeface="Calibri" panose="020F0502020204030204" pitchFamily="34" charset="0"/>
                <a:cs typeface="Calibri" panose="020F0502020204030204" pitchFamily="34" charset="0"/>
              </a:rPr>
              <a:t>Appel d’offre de renouvellement de la bulle de sécurité de Diamant en </a:t>
            </a:r>
            <a:r>
              <a:rPr lang="fr-FR" dirty="0" smtClean="0">
                <a:latin typeface="Calibri" panose="020F0502020204030204" pitchFamily="34" charset="0"/>
                <a:cs typeface="Calibri" panose="020F0502020204030204" pitchFamily="34" charset="0"/>
              </a:rPr>
              <a:t>cours</a:t>
            </a:r>
          </a:p>
          <a:p>
            <a:pPr marL="342900" indent="-342900" algn="just">
              <a:buFont typeface="Wingdings" panose="05000000000000000000" pitchFamily="2" charset="2"/>
              <a:buChar char=""/>
            </a:pPr>
            <a:r>
              <a:rPr lang="fr-FR" dirty="0">
                <a:latin typeface="Calibri" panose="020F0502020204030204" pitchFamily="34" charset="0"/>
                <a:ea typeface="Times New Roman" panose="02020603050405020304" pitchFamily="18" charset="0"/>
                <a:cs typeface="Calibri" panose="020F0502020204030204" pitchFamily="34" charset="0"/>
              </a:rPr>
              <a:t>Le changement de plate-forme en cours doit être réalisé avec le plus grand soin afin d’éviter tout disfonctionnement et arrêt du service</a:t>
            </a:r>
            <a:r>
              <a:rPr lang="fr-FR" dirty="0" smtClean="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Font typeface="Wingdings" panose="05000000000000000000" pitchFamily="2" charset="2"/>
              <a:buChar char=""/>
            </a:pPr>
            <a:r>
              <a:rPr lang="fr-FR" dirty="0">
                <a:latin typeface="Calibri" panose="020F0502020204030204" pitchFamily="34" charset="0"/>
                <a:ea typeface="Times New Roman" panose="02020603050405020304" pitchFamily="18" charset="0"/>
                <a:cs typeface="Calibri" panose="020F0502020204030204" pitchFamily="34" charset="0"/>
              </a:rPr>
              <a:t>Pour l’homologation SNDS, la plupart des actions issues de l’analyse des risques ont été appliquées. Le passage d’Excel 2010 à Excel 2013, 2016 en ARS exigé par l’analyse des risques doit être insufflé par la DNUM. </a:t>
            </a:r>
          </a:p>
          <a:p>
            <a:pPr marL="342900" indent="-342900" algn="just">
              <a:buFont typeface="Wingdings" panose="05000000000000000000" pitchFamily="2" charset="2"/>
              <a:buChar char=""/>
            </a:pPr>
            <a:endParaRPr lang="fr-FR"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Wingdings" panose="05000000000000000000" pitchFamily="2" charset="2"/>
              <a:buChar char=""/>
            </a:pPr>
            <a:endParaRPr lang="fr-FR" dirty="0" smtClean="0"/>
          </a:p>
          <a:p>
            <a:pPr marL="342900" indent="-342900" algn="just">
              <a:buFont typeface="Wingdings" panose="05000000000000000000" pitchFamily="2" charset="2"/>
              <a:buChar char=""/>
            </a:pPr>
            <a:endParaRPr lang="fr-FR" dirty="0"/>
          </a:p>
        </p:txBody>
      </p:sp>
    </p:spTree>
    <p:extLst>
      <p:ext uri="{BB962C8B-B14F-4D97-AF65-F5344CB8AC3E}">
        <p14:creationId xmlns:p14="http://schemas.microsoft.com/office/powerpoint/2010/main" val="175472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6">
            <a:extLst/>
          </p:cNvPr>
          <p:cNvSpPr>
            <a:spLocks noChangeArrowheads="1"/>
          </p:cNvSpPr>
          <p:nvPr/>
        </p:nvSpPr>
        <p:spPr bwMode="auto">
          <a:xfrm>
            <a:off x="498273" y="3056085"/>
            <a:ext cx="3687505" cy="448006"/>
          </a:xfrm>
          <a:prstGeom prst="homePlate">
            <a:avLst/>
          </a:prstGeom>
          <a:solidFill>
            <a:srgbClr val="503078"/>
          </a:solidFill>
          <a:ln>
            <a:noFill/>
          </a:ln>
        </p:spPr>
        <p:style>
          <a:lnRef idx="1">
            <a:schemeClr val="accent6"/>
          </a:lnRef>
          <a:fillRef idx="2">
            <a:schemeClr val="accent6"/>
          </a:fillRef>
          <a:effectRef idx="1">
            <a:schemeClr val="accent6"/>
          </a:effectRef>
          <a:fontRef idx="minor">
            <a:schemeClr val="dk1"/>
          </a:fontRef>
        </p:style>
        <p:txBody>
          <a:bodyPr lIns="365760" tIns="0" bIns="0" anchor="ctr"/>
          <a:lstStyle/>
          <a:p>
            <a:pPr marL="209550" lvl="1" algn="ctr" eaLnBrk="1" hangingPunct="1">
              <a:spcBef>
                <a:spcPts val="600"/>
              </a:spcBef>
              <a:buClr>
                <a:schemeClr val="bg2"/>
              </a:buClr>
              <a:defRPr/>
            </a:pPr>
            <a:r>
              <a:rPr lang="fr-FR" sz="1300" b="1" dirty="0">
                <a:solidFill>
                  <a:schemeClr val="bg1"/>
                </a:solidFill>
                <a:latin typeface="Arial" panose="020B0604020202020204" pitchFamily="34" charset="0"/>
              </a:rPr>
              <a:t>Gestion des accès et des droits</a:t>
            </a:r>
          </a:p>
          <a:p>
            <a:pPr marL="209550" lvl="1" algn="ctr" eaLnBrk="1" hangingPunct="1">
              <a:spcBef>
                <a:spcPts val="0"/>
              </a:spcBef>
              <a:buClr>
                <a:schemeClr val="bg2"/>
              </a:buClr>
              <a:defRPr/>
            </a:pPr>
            <a:r>
              <a:rPr lang="fr-FR" sz="1200" b="1" dirty="0">
                <a:solidFill>
                  <a:schemeClr val="bg1"/>
                </a:solidFill>
                <a:latin typeface="Arial" panose="020B0604020202020204" pitchFamily="34" charset="0"/>
              </a:rPr>
              <a:t>3 actions</a:t>
            </a:r>
          </a:p>
        </p:txBody>
      </p:sp>
      <p:sp>
        <p:nvSpPr>
          <p:cNvPr id="37" name="Ellipse 36">
            <a:extLst/>
          </p:cNvPr>
          <p:cNvSpPr>
            <a:spLocks/>
          </p:cNvSpPr>
          <p:nvPr/>
        </p:nvSpPr>
        <p:spPr>
          <a:xfrm>
            <a:off x="647499" y="3124986"/>
            <a:ext cx="356501" cy="28093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00" b="1" dirty="0">
                <a:solidFill>
                  <a:srgbClr val="503078"/>
                </a:solidFill>
                <a:latin typeface="Arial" panose="020B0604020202020204" pitchFamily="34" charset="0"/>
              </a:rPr>
              <a:t>2</a:t>
            </a:r>
          </a:p>
        </p:txBody>
      </p:sp>
      <p:sp>
        <p:nvSpPr>
          <p:cNvPr id="39" name="AutoShape 6">
            <a:extLst/>
          </p:cNvPr>
          <p:cNvSpPr>
            <a:spLocks noChangeArrowheads="1"/>
          </p:cNvSpPr>
          <p:nvPr/>
        </p:nvSpPr>
        <p:spPr bwMode="auto">
          <a:xfrm>
            <a:off x="498274" y="4305217"/>
            <a:ext cx="3687505" cy="449244"/>
          </a:xfrm>
          <a:prstGeom prst="homePlate">
            <a:avLst/>
          </a:prstGeom>
          <a:solidFill>
            <a:srgbClr val="503078"/>
          </a:solidFill>
          <a:ln>
            <a:noFill/>
          </a:ln>
        </p:spPr>
        <p:style>
          <a:lnRef idx="1">
            <a:schemeClr val="accent6"/>
          </a:lnRef>
          <a:fillRef idx="2">
            <a:schemeClr val="accent6"/>
          </a:fillRef>
          <a:effectRef idx="1">
            <a:schemeClr val="accent6"/>
          </a:effectRef>
          <a:fontRef idx="minor">
            <a:schemeClr val="dk1"/>
          </a:fontRef>
        </p:style>
        <p:txBody>
          <a:bodyPr lIns="365760" tIns="0" bIns="0" anchor="ctr"/>
          <a:lstStyle/>
          <a:p>
            <a:pPr marL="209550" lvl="1" algn="ctr" eaLnBrk="1" hangingPunct="1">
              <a:spcBef>
                <a:spcPts val="600"/>
              </a:spcBef>
              <a:buClr>
                <a:schemeClr val="bg2"/>
              </a:buClr>
              <a:defRPr/>
            </a:pPr>
            <a:r>
              <a:rPr lang="fr-FR" sz="1300" b="1" dirty="0">
                <a:solidFill>
                  <a:schemeClr val="bg1"/>
                </a:solidFill>
                <a:latin typeface="Arial" panose="020B0604020202020204" pitchFamily="34" charset="0"/>
              </a:rPr>
              <a:t>Résilience</a:t>
            </a:r>
          </a:p>
          <a:p>
            <a:pPr marL="209550" lvl="1" algn="ctr" eaLnBrk="1" hangingPunct="1">
              <a:spcBef>
                <a:spcPts val="0"/>
              </a:spcBef>
              <a:buClr>
                <a:schemeClr val="bg2"/>
              </a:buClr>
              <a:defRPr/>
            </a:pPr>
            <a:r>
              <a:rPr lang="fr-FR" sz="1200" b="1" dirty="0">
                <a:solidFill>
                  <a:schemeClr val="bg1"/>
                </a:solidFill>
                <a:latin typeface="Arial" panose="020B0604020202020204" pitchFamily="34" charset="0"/>
              </a:rPr>
              <a:t>6 actions</a:t>
            </a:r>
          </a:p>
        </p:txBody>
      </p:sp>
      <p:sp>
        <p:nvSpPr>
          <p:cNvPr id="40" name="Ellipse 39">
            <a:extLst/>
          </p:cNvPr>
          <p:cNvSpPr>
            <a:spLocks/>
          </p:cNvSpPr>
          <p:nvPr/>
        </p:nvSpPr>
        <p:spPr>
          <a:xfrm>
            <a:off x="647499" y="4365579"/>
            <a:ext cx="356501" cy="28093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00" b="1" dirty="0">
                <a:solidFill>
                  <a:srgbClr val="503078"/>
                </a:solidFill>
                <a:latin typeface="Arial" panose="020B0604020202020204" pitchFamily="34" charset="0"/>
              </a:rPr>
              <a:t>4</a:t>
            </a:r>
          </a:p>
        </p:txBody>
      </p:sp>
      <p:sp>
        <p:nvSpPr>
          <p:cNvPr id="61" name="AutoShape 6">
            <a:extLst/>
          </p:cNvPr>
          <p:cNvSpPr>
            <a:spLocks noChangeArrowheads="1"/>
          </p:cNvSpPr>
          <p:nvPr/>
        </p:nvSpPr>
        <p:spPr bwMode="auto">
          <a:xfrm>
            <a:off x="498274" y="2453002"/>
            <a:ext cx="3687505" cy="449243"/>
          </a:xfrm>
          <a:prstGeom prst="homePlate">
            <a:avLst/>
          </a:prstGeom>
          <a:solidFill>
            <a:srgbClr val="503078"/>
          </a:solidFill>
          <a:ln>
            <a:noFill/>
          </a:ln>
        </p:spPr>
        <p:style>
          <a:lnRef idx="1">
            <a:schemeClr val="accent6"/>
          </a:lnRef>
          <a:fillRef idx="2">
            <a:schemeClr val="accent6"/>
          </a:fillRef>
          <a:effectRef idx="1">
            <a:schemeClr val="accent6"/>
          </a:effectRef>
          <a:fontRef idx="minor">
            <a:schemeClr val="dk1"/>
          </a:fontRef>
        </p:style>
        <p:txBody>
          <a:bodyPr lIns="365760" tIns="0" bIns="0" anchor="ctr"/>
          <a:lstStyle/>
          <a:p>
            <a:pPr marL="209550" lvl="1" algn="ctr" eaLnBrk="1" hangingPunct="1">
              <a:buClr>
                <a:schemeClr val="bg2"/>
              </a:buClr>
              <a:defRPr/>
            </a:pPr>
            <a:r>
              <a:rPr lang="fr-FR" sz="1300" b="1" dirty="0">
                <a:solidFill>
                  <a:schemeClr val="bg1"/>
                </a:solidFill>
                <a:latin typeface="Arial" panose="020B0604020202020204" pitchFamily="34" charset="0"/>
              </a:rPr>
              <a:t>Exploitation et supervision</a:t>
            </a:r>
          </a:p>
          <a:p>
            <a:pPr marL="209550" lvl="1" algn="ctr" eaLnBrk="1" hangingPunct="1">
              <a:buClr>
                <a:schemeClr val="bg2"/>
              </a:buClr>
              <a:defRPr/>
            </a:pPr>
            <a:r>
              <a:rPr lang="fr-FR" sz="1200" b="1" dirty="0">
                <a:solidFill>
                  <a:schemeClr val="bg1"/>
                </a:solidFill>
                <a:latin typeface="Arial" panose="020B0604020202020204" pitchFamily="34" charset="0"/>
              </a:rPr>
              <a:t>4 actions</a:t>
            </a:r>
          </a:p>
        </p:txBody>
      </p:sp>
      <p:sp>
        <p:nvSpPr>
          <p:cNvPr id="62" name="Ellipse 11">
            <a:extLst/>
          </p:cNvPr>
          <p:cNvSpPr>
            <a:spLocks/>
          </p:cNvSpPr>
          <p:nvPr/>
        </p:nvSpPr>
        <p:spPr>
          <a:xfrm>
            <a:off x="647499" y="2513015"/>
            <a:ext cx="356501" cy="27969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00" b="1" dirty="0">
                <a:solidFill>
                  <a:srgbClr val="503078"/>
                </a:solidFill>
                <a:latin typeface="Arial" panose="020B0604020202020204" pitchFamily="34" charset="0"/>
              </a:rPr>
              <a:t>1</a:t>
            </a:r>
          </a:p>
        </p:txBody>
      </p:sp>
      <p:sp>
        <p:nvSpPr>
          <p:cNvPr id="76" name="AutoShape 6">
            <a:extLst/>
          </p:cNvPr>
          <p:cNvSpPr>
            <a:spLocks noChangeArrowheads="1"/>
          </p:cNvSpPr>
          <p:nvPr/>
        </p:nvSpPr>
        <p:spPr bwMode="auto">
          <a:xfrm>
            <a:off x="498274" y="3662975"/>
            <a:ext cx="3687505" cy="449243"/>
          </a:xfrm>
          <a:prstGeom prst="homePlate">
            <a:avLst/>
          </a:prstGeom>
          <a:solidFill>
            <a:srgbClr val="503078"/>
          </a:solidFill>
          <a:ln>
            <a:noFill/>
          </a:ln>
        </p:spPr>
        <p:style>
          <a:lnRef idx="1">
            <a:schemeClr val="accent6"/>
          </a:lnRef>
          <a:fillRef idx="2">
            <a:schemeClr val="accent6"/>
          </a:fillRef>
          <a:effectRef idx="1">
            <a:schemeClr val="accent6"/>
          </a:effectRef>
          <a:fontRef idx="minor">
            <a:schemeClr val="dk1"/>
          </a:fontRef>
        </p:style>
        <p:txBody>
          <a:bodyPr lIns="365760" tIns="0" bIns="0" anchor="ctr"/>
          <a:lstStyle/>
          <a:p>
            <a:pPr marL="209550" lvl="1" algn="ctr" eaLnBrk="1" hangingPunct="1">
              <a:spcBef>
                <a:spcPts val="600"/>
              </a:spcBef>
              <a:buClr>
                <a:schemeClr val="bg2"/>
              </a:buClr>
              <a:defRPr/>
            </a:pPr>
            <a:r>
              <a:rPr lang="fr-FR" sz="1300" b="1" dirty="0">
                <a:solidFill>
                  <a:schemeClr val="bg1"/>
                </a:solidFill>
                <a:latin typeface="Arial" panose="020B0604020202020204" pitchFamily="34" charset="0"/>
              </a:rPr>
              <a:t>Protection des données</a:t>
            </a:r>
          </a:p>
          <a:p>
            <a:pPr marL="209550" lvl="1" algn="ctr" eaLnBrk="1" hangingPunct="1">
              <a:spcBef>
                <a:spcPts val="0"/>
              </a:spcBef>
              <a:buClr>
                <a:schemeClr val="bg2"/>
              </a:buClr>
              <a:defRPr/>
            </a:pPr>
            <a:r>
              <a:rPr lang="fr-FR" sz="1200" b="1" dirty="0">
                <a:solidFill>
                  <a:schemeClr val="bg1"/>
                </a:solidFill>
                <a:latin typeface="Arial" panose="020B0604020202020204" pitchFamily="34" charset="0"/>
              </a:rPr>
              <a:t>7 actions</a:t>
            </a:r>
          </a:p>
        </p:txBody>
      </p:sp>
      <p:sp>
        <p:nvSpPr>
          <p:cNvPr id="77" name="Ellipse 33">
            <a:extLst/>
          </p:cNvPr>
          <p:cNvSpPr>
            <a:spLocks/>
          </p:cNvSpPr>
          <p:nvPr/>
        </p:nvSpPr>
        <p:spPr>
          <a:xfrm>
            <a:off x="647499" y="3722988"/>
            <a:ext cx="356501" cy="27969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00" b="1" dirty="0">
                <a:solidFill>
                  <a:srgbClr val="503078"/>
                </a:solidFill>
                <a:latin typeface="Arial" panose="020B0604020202020204" pitchFamily="34" charset="0"/>
              </a:rPr>
              <a:t>3</a:t>
            </a:r>
          </a:p>
        </p:txBody>
      </p:sp>
      <p:sp>
        <p:nvSpPr>
          <p:cNvPr id="2" name="Rectangle 1">
            <a:extLst/>
          </p:cNvPr>
          <p:cNvSpPr>
            <a:spLocks/>
          </p:cNvSpPr>
          <p:nvPr/>
        </p:nvSpPr>
        <p:spPr>
          <a:xfrm>
            <a:off x="4533699" y="2430460"/>
            <a:ext cx="5129213" cy="509885"/>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1" hangingPunct="1">
              <a:defRPr/>
            </a:pPr>
            <a:r>
              <a:rPr lang="fr-FR" sz="1200" i="1" dirty="0">
                <a:solidFill>
                  <a:schemeClr val="bg2"/>
                </a:solidFill>
                <a:latin typeface="Arial" panose="020B0604020202020204" pitchFamily="34" charset="0"/>
                <a:ea typeface="+mj-ea"/>
              </a:rPr>
              <a:t>Assurer la continuité d’activité et la sécurité des infrastructures de base de DIAMANT</a:t>
            </a:r>
          </a:p>
        </p:txBody>
      </p:sp>
      <p:sp>
        <p:nvSpPr>
          <p:cNvPr id="22" name="Rectangle 21">
            <a:extLst/>
          </p:cNvPr>
          <p:cNvSpPr>
            <a:spLocks/>
          </p:cNvSpPr>
          <p:nvPr/>
        </p:nvSpPr>
        <p:spPr>
          <a:xfrm>
            <a:off x="4533700" y="3130548"/>
            <a:ext cx="5074246" cy="509885"/>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1" hangingPunct="1">
              <a:defRPr/>
            </a:pPr>
            <a:r>
              <a:rPr lang="fr-FR" sz="1200" i="1" dirty="0">
                <a:solidFill>
                  <a:schemeClr val="bg2"/>
                </a:solidFill>
                <a:latin typeface="Arial" panose="020B0604020202020204" pitchFamily="34" charset="0"/>
                <a:ea typeface="+mj-ea"/>
              </a:rPr>
              <a:t>Sécuriser toutes les voies d’accès logique à DIAMANT</a:t>
            </a:r>
          </a:p>
        </p:txBody>
      </p:sp>
      <p:sp>
        <p:nvSpPr>
          <p:cNvPr id="23" name="Rectangle 22">
            <a:extLst/>
          </p:cNvPr>
          <p:cNvSpPr>
            <a:spLocks/>
          </p:cNvSpPr>
          <p:nvPr/>
        </p:nvSpPr>
        <p:spPr>
          <a:xfrm>
            <a:off x="4533699" y="3640433"/>
            <a:ext cx="4967453" cy="509885"/>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1" hangingPunct="1">
              <a:defRPr/>
            </a:pPr>
            <a:r>
              <a:rPr lang="fr-FR" sz="1200" i="1" dirty="0">
                <a:solidFill>
                  <a:schemeClr val="bg2"/>
                </a:solidFill>
                <a:latin typeface="Arial" panose="020B0604020202020204" pitchFamily="34" charset="0"/>
                <a:ea typeface="+mj-ea"/>
              </a:rPr>
              <a:t>Protéger </a:t>
            </a:r>
            <a:r>
              <a:rPr lang="fr-FR" sz="1200" i="1" dirty="0">
                <a:solidFill>
                  <a:schemeClr val="bg2"/>
                </a:solidFill>
                <a:latin typeface="Arial" panose="020B0604020202020204" pitchFamily="34" charset="0"/>
              </a:rPr>
              <a:t>de tout accident ou intervention malveillante </a:t>
            </a:r>
            <a:r>
              <a:rPr lang="fr-FR" sz="1200" i="1" dirty="0">
                <a:solidFill>
                  <a:schemeClr val="bg2"/>
                </a:solidFill>
                <a:latin typeface="Arial" panose="020B0604020202020204" pitchFamily="34" charset="0"/>
                <a:ea typeface="+mj-ea"/>
              </a:rPr>
              <a:t>les données métier et techniques traitées par l’application</a:t>
            </a:r>
          </a:p>
        </p:txBody>
      </p:sp>
      <p:sp>
        <p:nvSpPr>
          <p:cNvPr id="24" name="Rectangle 23">
            <a:extLst/>
          </p:cNvPr>
          <p:cNvSpPr>
            <a:spLocks/>
          </p:cNvSpPr>
          <p:nvPr/>
        </p:nvSpPr>
        <p:spPr>
          <a:xfrm>
            <a:off x="4533699" y="4283913"/>
            <a:ext cx="4967453" cy="508648"/>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1" hangingPunct="1">
              <a:defRPr/>
            </a:pPr>
            <a:r>
              <a:rPr lang="fr-FR" sz="1200" i="1" dirty="0">
                <a:solidFill>
                  <a:schemeClr val="bg2"/>
                </a:solidFill>
                <a:latin typeface="Arial" panose="020B0604020202020204" pitchFamily="34" charset="0"/>
                <a:ea typeface="+mj-ea"/>
              </a:rPr>
              <a:t>Systématiser le contrôle de fiabilité des logiciels utilisés par DIAMANT</a:t>
            </a:r>
          </a:p>
        </p:txBody>
      </p:sp>
      <p:sp>
        <p:nvSpPr>
          <p:cNvPr id="17" name="AutoShape 6">
            <a:extLst/>
          </p:cNvPr>
          <p:cNvSpPr>
            <a:spLocks noChangeArrowheads="1"/>
          </p:cNvSpPr>
          <p:nvPr/>
        </p:nvSpPr>
        <p:spPr bwMode="auto">
          <a:xfrm>
            <a:off x="498274" y="4957881"/>
            <a:ext cx="3687505" cy="449243"/>
          </a:xfrm>
          <a:prstGeom prst="homePlate">
            <a:avLst/>
          </a:prstGeom>
          <a:solidFill>
            <a:srgbClr val="503078"/>
          </a:solidFill>
          <a:ln>
            <a:noFill/>
          </a:ln>
        </p:spPr>
        <p:style>
          <a:lnRef idx="1">
            <a:schemeClr val="accent6"/>
          </a:lnRef>
          <a:fillRef idx="2">
            <a:schemeClr val="accent6"/>
          </a:fillRef>
          <a:effectRef idx="1">
            <a:schemeClr val="accent6"/>
          </a:effectRef>
          <a:fontRef idx="minor">
            <a:schemeClr val="dk1"/>
          </a:fontRef>
        </p:style>
        <p:txBody>
          <a:bodyPr lIns="365760" tIns="0" bIns="0" anchor="ctr"/>
          <a:lstStyle/>
          <a:p>
            <a:pPr marL="209550" lvl="1" algn="ctr" eaLnBrk="1" hangingPunct="1">
              <a:spcBef>
                <a:spcPts val="600"/>
              </a:spcBef>
              <a:buClr>
                <a:schemeClr val="bg2"/>
              </a:buClr>
              <a:defRPr/>
            </a:pPr>
            <a:r>
              <a:rPr lang="fr-FR" sz="1300" b="1" dirty="0">
                <a:solidFill>
                  <a:schemeClr val="bg1"/>
                </a:solidFill>
                <a:latin typeface="Arial" panose="020B0604020202020204" pitchFamily="34" charset="0"/>
              </a:rPr>
              <a:t>RGPD</a:t>
            </a:r>
          </a:p>
          <a:p>
            <a:pPr marL="209550" lvl="1" algn="ctr" eaLnBrk="1" hangingPunct="1">
              <a:spcBef>
                <a:spcPts val="0"/>
              </a:spcBef>
              <a:buClr>
                <a:schemeClr val="bg2"/>
              </a:buClr>
              <a:defRPr/>
            </a:pPr>
            <a:r>
              <a:rPr lang="fr-FR" sz="1200" b="1" dirty="0">
                <a:solidFill>
                  <a:schemeClr val="bg1"/>
                </a:solidFill>
                <a:latin typeface="Arial" panose="020B0604020202020204" pitchFamily="34" charset="0"/>
              </a:rPr>
              <a:t>4 actions</a:t>
            </a:r>
          </a:p>
        </p:txBody>
      </p:sp>
      <p:sp>
        <p:nvSpPr>
          <p:cNvPr id="18" name="Ellipse 39">
            <a:extLst/>
          </p:cNvPr>
          <p:cNvSpPr>
            <a:spLocks/>
          </p:cNvSpPr>
          <p:nvPr/>
        </p:nvSpPr>
        <p:spPr>
          <a:xfrm>
            <a:off x="647499" y="5018243"/>
            <a:ext cx="356501" cy="28093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00" b="1" dirty="0">
                <a:solidFill>
                  <a:srgbClr val="503078"/>
                </a:solidFill>
                <a:latin typeface="Arial" panose="020B0604020202020204" pitchFamily="34" charset="0"/>
              </a:rPr>
              <a:t>5</a:t>
            </a:r>
          </a:p>
        </p:txBody>
      </p:sp>
      <p:sp>
        <p:nvSpPr>
          <p:cNvPr id="19" name="Rectangle 18">
            <a:extLst/>
          </p:cNvPr>
          <p:cNvSpPr>
            <a:spLocks/>
          </p:cNvSpPr>
          <p:nvPr/>
        </p:nvSpPr>
        <p:spPr>
          <a:xfrm>
            <a:off x="4533699" y="4936577"/>
            <a:ext cx="4967453" cy="508647"/>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1" hangingPunct="1">
              <a:defRPr/>
            </a:pPr>
            <a:r>
              <a:rPr lang="fr-FR" sz="1200" i="1" dirty="0">
                <a:solidFill>
                  <a:schemeClr val="bg2"/>
                </a:solidFill>
                <a:latin typeface="Arial" panose="020B0604020202020204" pitchFamily="34" charset="0"/>
                <a:ea typeface="+mj-ea"/>
              </a:rPr>
              <a:t>Assurer la sécurité technique et juridique des données personnelles traitées dans le système</a:t>
            </a:r>
          </a:p>
        </p:txBody>
      </p:sp>
      <p:sp>
        <p:nvSpPr>
          <p:cNvPr id="21" name="Rectangle: Rounded Corners 64">
            <a:extLst/>
          </p:cNvPr>
          <p:cNvSpPr>
            <a:spLocks/>
          </p:cNvSpPr>
          <p:nvPr/>
        </p:nvSpPr>
        <p:spPr>
          <a:xfrm>
            <a:off x="504825" y="5562600"/>
            <a:ext cx="9056688" cy="554038"/>
          </a:xfrm>
          <a:prstGeom prst="roundRect">
            <a:avLst/>
          </a:prstGeom>
          <a:solidFill>
            <a:schemeClr val="bg2">
              <a:lumMod val="40000"/>
              <a:lumOff val="60000"/>
            </a:schemeClr>
          </a:solidFill>
          <a:ln w="9525" cap="flat" cmpd="sng" algn="ctr">
            <a:solidFill>
              <a:schemeClr val="bg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hangingPunct="1">
              <a:spcAft>
                <a:spcPts val="600"/>
              </a:spcAft>
              <a:defRPr/>
            </a:pPr>
            <a:r>
              <a:rPr lang="fr-FR" sz="1400" b="1" dirty="0">
                <a:solidFill>
                  <a:schemeClr val="bg2"/>
                </a:solidFill>
                <a:latin typeface="Arial" panose="020B0604020202020204" pitchFamily="34" charset="0"/>
                <a:ea typeface="+mj-ea"/>
              </a:rPr>
              <a:t>Ces actions sont toutes en cours ou déjà réalisées, avec un objectif au plus tard en </a:t>
            </a:r>
            <a:r>
              <a:rPr lang="fr-FR" sz="1400" b="1" dirty="0" smtClean="0">
                <a:solidFill>
                  <a:schemeClr val="bg2"/>
                </a:solidFill>
                <a:latin typeface="Arial" panose="020B0604020202020204" pitchFamily="34" charset="0"/>
                <a:ea typeface="+mj-ea"/>
              </a:rPr>
              <a:t>juin </a:t>
            </a:r>
            <a:r>
              <a:rPr lang="fr-FR" sz="1400" b="1" dirty="0">
                <a:solidFill>
                  <a:schemeClr val="bg2"/>
                </a:solidFill>
                <a:latin typeface="Arial" panose="020B0604020202020204" pitchFamily="34" charset="0"/>
                <a:ea typeface="+mj-ea"/>
              </a:rPr>
              <a:t>2020</a:t>
            </a:r>
            <a:endParaRPr lang="fr-FR" sz="1400" dirty="0">
              <a:solidFill>
                <a:schemeClr val="bg2">
                  <a:lumMod val="100000"/>
                </a:schemeClr>
              </a:solidFill>
              <a:latin typeface="Arial" panose="020B0604020202020204" pitchFamily="34" charset="0"/>
            </a:endParaRPr>
          </a:p>
        </p:txBody>
      </p:sp>
      <p:sp>
        <p:nvSpPr>
          <p:cNvPr id="3" name="Rectangle 2"/>
          <p:cNvSpPr/>
          <p:nvPr/>
        </p:nvSpPr>
        <p:spPr>
          <a:xfrm>
            <a:off x="272480" y="1445875"/>
            <a:ext cx="9335466" cy="830997"/>
          </a:xfrm>
          <a:prstGeom prst="rect">
            <a:avLst/>
          </a:prstGeom>
        </p:spPr>
        <p:txBody>
          <a:bodyPr wrap="square">
            <a:spAutoFit/>
          </a:bodyPr>
          <a:lstStyle/>
          <a:p>
            <a:pPr marL="171450" indent="-171450">
              <a:buClr>
                <a:srgbClr val="00B050"/>
              </a:buClr>
              <a:buFontTx/>
              <a:buChar char="-"/>
            </a:pPr>
            <a:r>
              <a:rPr lang="fr-FR" sz="1200" b="1" dirty="0">
                <a:latin typeface="+mj-lt"/>
              </a:rPr>
              <a:t>A l’instar de tous les SI de l’Etat, DIAMANT doit être </a:t>
            </a:r>
            <a:r>
              <a:rPr lang="fr-FR" sz="1200" b="1" dirty="0" smtClean="0">
                <a:latin typeface="+mj-lt"/>
              </a:rPr>
              <a:t>conforme </a:t>
            </a:r>
            <a:r>
              <a:rPr lang="fr-FR" sz="1200" b="1" dirty="0">
                <a:latin typeface="+mj-lt"/>
              </a:rPr>
              <a:t>au Référentiel Général de Sécurité « RGS » </a:t>
            </a:r>
          </a:p>
          <a:p>
            <a:pPr marL="171450" indent="-171450">
              <a:buClr>
                <a:srgbClr val="00B050"/>
              </a:buClr>
              <a:buFontTx/>
              <a:buChar char="-"/>
            </a:pPr>
            <a:r>
              <a:rPr lang="fr-FR" sz="1200" b="1" dirty="0" smtClean="0">
                <a:latin typeface="+mj-lt"/>
              </a:rPr>
              <a:t>DIAMANT est </a:t>
            </a:r>
            <a:r>
              <a:rPr lang="fr-FR" sz="1200" b="1" dirty="0">
                <a:latin typeface="+mj-lt"/>
              </a:rPr>
              <a:t>un système fils du SNDS, il doit donc se mettre en conformité avec le référentiel de sécurité du </a:t>
            </a:r>
            <a:r>
              <a:rPr lang="fr-FR" sz="1200" b="1" dirty="0" smtClean="0">
                <a:latin typeface="+mj-lt"/>
              </a:rPr>
              <a:t>SNDS</a:t>
            </a:r>
            <a:endParaRPr lang="fr-FR" sz="1200" b="1" dirty="0">
              <a:latin typeface="+mj-lt"/>
            </a:endParaRPr>
          </a:p>
          <a:p>
            <a:pPr marL="171450" indent="-171450">
              <a:buClr>
                <a:srgbClr val="00B050"/>
              </a:buClr>
              <a:buFontTx/>
              <a:buChar char="-"/>
            </a:pPr>
            <a:r>
              <a:rPr lang="fr-FR" sz="1200" b="1" dirty="0">
                <a:latin typeface="+mj-lt"/>
              </a:rPr>
              <a:t>L’analyse de </a:t>
            </a:r>
            <a:r>
              <a:rPr lang="fr-FR" sz="1200" b="1" dirty="0" smtClean="0">
                <a:latin typeface="+mj-lt"/>
              </a:rPr>
              <a:t>risques </a:t>
            </a:r>
            <a:r>
              <a:rPr lang="fr-FR" sz="1200" b="1" dirty="0">
                <a:latin typeface="+mj-lt"/>
              </a:rPr>
              <a:t>a été effectuée et aboutie à un plan d’actions comportant 24 mesures de sécurité</a:t>
            </a:r>
          </a:p>
          <a:p>
            <a:pPr marL="171450" indent="-171450">
              <a:buClr>
                <a:srgbClr val="00B050"/>
              </a:buClr>
              <a:buFontTx/>
              <a:buChar char="-"/>
            </a:pPr>
            <a:r>
              <a:rPr lang="fr-FR" sz="1200" b="1" dirty="0">
                <a:latin typeface="+mj-lt"/>
              </a:rPr>
              <a:t>La mise en place du RGPD implique la réalisation d’une étude d’impact sur la vie privée (EIVP) achevée en </a:t>
            </a:r>
            <a:r>
              <a:rPr lang="fr-FR" sz="1200" b="1" dirty="0" smtClean="0">
                <a:latin typeface="+mj-lt"/>
              </a:rPr>
              <a:t>mars </a:t>
            </a:r>
            <a:r>
              <a:rPr lang="fr-FR" sz="1200" b="1" dirty="0">
                <a:latin typeface="+mj-lt"/>
              </a:rPr>
              <a:t>2019</a:t>
            </a:r>
          </a:p>
        </p:txBody>
      </p:sp>
      <p:pic>
        <p:nvPicPr>
          <p:cNvPr id="5" name="Image 4"/>
          <p:cNvPicPr>
            <a:picLocks noChangeAspect="1"/>
          </p:cNvPicPr>
          <p:nvPr/>
        </p:nvPicPr>
        <p:blipFill>
          <a:blip r:embed="rId3"/>
          <a:stretch>
            <a:fillRect/>
          </a:stretch>
        </p:blipFill>
        <p:spPr>
          <a:xfrm>
            <a:off x="8258" y="89117"/>
            <a:ext cx="1920406" cy="719390"/>
          </a:xfrm>
          <a:prstGeom prst="rect">
            <a:avLst/>
          </a:prstGeom>
        </p:spPr>
      </p:pic>
      <p:sp>
        <p:nvSpPr>
          <p:cNvPr id="25"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Homologation RGS et mise en conformité SNDS</a:t>
            </a:r>
            <a:endParaRPr lang="fr-FR" sz="1600" b="1" dirty="0">
              <a:solidFill>
                <a:schemeClr val="bg1"/>
              </a:solidFill>
            </a:endParaRP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44939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2"/>
          <p:cNvGrpSpPr>
            <a:grpSpLocks/>
          </p:cNvGrpSpPr>
          <p:nvPr/>
        </p:nvGrpSpPr>
        <p:grpSpPr bwMode="auto">
          <a:xfrm>
            <a:off x="992560" y="1246514"/>
            <a:ext cx="8136904" cy="4979962"/>
            <a:chOff x="1064569" y="1402434"/>
            <a:chExt cx="7821480" cy="5298702"/>
          </a:xfrm>
        </p:grpSpPr>
        <p:grpSp>
          <p:nvGrpSpPr>
            <p:cNvPr id="70660" name="Groupe 1"/>
            <p:cNvGrpSpPr>
              <a:grpSpLocks/>
            </p:cNvGrpSpPr>
            <p:nvPr/>
          </p:nvGrpSpPr>
          <p:grpSpPr bwMode="auto">
            <a:xfrm>
              <a:off x="1064569" y="1402434"/>
              <a:ext cx="7821480" cy="5298702"/>
              <a:chOff x="1146585" y="1186410"/>
              <a:chExt cx="7821480" cy="5298702"/>
            </a:xfrm>
          </p:grpSpPr>
          <p:sp>
            <p:nvSpPr>
              <p:cNvPr id="29" name="Freeform 12">
                <a:extLst/>
              </p:cNvPr>
              <p:cNvSpPr>
                <a:spLocks noEditPoints="1"/>
              </p:cNvSpPr>
              <p:nvPr/>
            </p:nvSpPr>
            <p:spPr bwMode="gray">
              <a:xfrm>
                <a:off x="3113027" y="1898217"/>
                <a:ext cx="3722075" cy="3720564"/>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rgbClr val="048B9A"/>
              </a:solidFill>
              <a:ln>
                <a:solidFill>
                  <a:schemeClr val="accent4"/>
                </a:solidFill>
              </a:ln>
            </p:spPr>
            <p:txBody>
              <a:bodyPr/>
              <a:lstStyle/>
              <a:p>
                <a:pPr eaLnBrk="1" fontAlgn="auto" hangingPunct="1">
                  <a:spcBef>
                    <a:spcPts val="0"/>
                  </a:spcBef>
                  <a:spcAft>
                    <a:spcPts val="0"/>
                  </a:spcAft>
                  <a:defRPr/>
                </a:pPr>
                <a:endParaRPr lang="en-GB" sz="1800" kern="0" dirty="0">
                  <a:solidFill>
                    <a:srgbClr val="333333"/>
                  </a:solidFill>
                </a:endParaRPr>
              </a:p>
            </p:txBody>
          </p:sp>
          <p:pic>
            <p:nvPicPr>
              <p:cNvPr id="70672" name="Movement-Purple-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66" y="4590438"/>
                <a:ext cx="808621" cy="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Social-Purple-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487" y="3356164"/>
                <a:ext cx="808621" cy="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p:cNvPr>
              <p:cNvSpPr/>
              <p:nvPr/>
            </p:nvSpPr>
            <p:spPr>
              <a:xfrm>
                <a:off x="3605326" y="1186410"/>
                <a:ext cx="3452718" cy="327476"/>
              </a:xfrm>
              <a:prstGeom prst="rect">
                <a:avLst/>
              </a:prstGeom>
            </p:spPr>
            <p:txBody>
              <a:bodyPr wrap="square">
                <a:spAutoFit/>
              </a:bodyPr>
              <a:lstStyle/>
              <a:p>
                <a:pPr algn="ctr" eaLnBrk="1" hangingPunct="1">
                  <a:defRPr/>
                </a:pPr>
                <a:r>
                  <a:rPr lang="fr-FR" sz="1400" kern="0" dirty="0"/>
                  <a:t>Exigences </a:t>
                </a:r>
                <a:r>
                  <a:rPr lang="fr-FR" sz="1400" kern="0" dirty="0" smtClean="0"/>
                  <a:t>générales / </a:t>
                </a:r>
                <a:r>
                  <a:rPr lang="fr-FR" sz="1400" kern="0" dirty="0" smtClean="0">
                    <a:solidFill>
                      <a:srgbClr val="920000"/>
                    </a:solidFill>
                  </a:rPr>
                  <a:t>RGS / SNDS</a:t>
                </a:r>
                <a:endParaRPr lang="fr-FR" sz="1400" kern="0" dirty="0">
                  <a:solidFill>
                    <a:srgbClr val="920000"/>
                  </a:solidFill>
                </a:endParaRPr>
              </a:p>
            </p:txBody>
          </p:sp>
          <p:sp>
            <p:nvSpPr>
              <p:cNvPr id="41" name="Rectangle 40">
                <a:extLst/>
              </p:cNvPr>
              <p:cNvSpPr>
                <a:spLocks/>
              </p:cNvSpPr>
              <p:nvPr/>
            </p:nvSpPr>
            <p:spPr>
              <a:xfrm>
                <a:off x="6736491" y="2034208"/>
                <a:ext cx="1607409" cy="1015174"/>
              </a:xfrm>
              <a:prstGeom prst="rect">
                <a:avLst/>
              </a:prstGeom>
            </p:spPr>
            <p:txBody>
              <a:bodyPr>
                <a:spAutoFit/>
              </a:bodyPr>
              <a:lstStyle/>
              <a:p>
                <a:pPr eaLnBrk="1" hangingPunct="1">
                  <a:defRPr/>
                </a:pPr>
                <a:r>
                  <a:rPr lang="fr-FR" sz="1400" kern="0" dirty="0"/>
                  <a:t>Transfert des </a:t>
                </a:r>
                <a:r>
                  <a:rPr lang="fr-FR" sz="1400" kern="0" dirty="0" smtClean="0"/>
                  <a:t>données / </a:t>
                </a:r>
                <a:r>
                  <a:rPr lang="fr-FR" sz="1400" kern="0" dirty="0" err="1" smtClean="0">
                    <a:solidFill>
                      <a:srgbClr val="920000"/>
                    </a:solidFill>
                  </a:rPr>
                  <a:t>Sécuristation</a:t>
                </a:r>
                <a:r>
                  <a:rPr lang="fr-FR" sz="1400" kern="0" dirty="0" smtClean="0">
                    <a:solidFill>
                      <a:srgbClr val="920000"/>
                    </a:solidFill>
                  </a:rPr>
                  <a:t> </a:t>
                </a:r>
                <a:r>
                  <a:rPr lang="fr-FR" sz="1400" kern="0" dirty="0" err="1" smtClean="0">
                    <a:solidFill>
                      <a:srgbClr val="920000"/>
                    </a:solidFill>
                  </a:rPr>
                  <a:t>Kléopatra</a:t>
                </a:r>
                <a:endParaRPr lang="fr-FR" sz="1400" kern="0" dirty="0">
                  <a:solidFill>
                    <a:srgbClr val="920000"/>
                  </a:solidFill>
                </a:endParaRPr>
              </a:p>
            </p:txBody>
          </p:sp>
          <p:sp>
            <p:nvSpPr>
              <p:cNvPr id="42" name="Rectangle 41">
                <a:extLst/>
              </p:cNvPr>
              <p:cNvSpPr/>
              <p:nvPr/>
            </p:nvSpPr>
            <p:spPr>
              <a:xfrm>
                <a:off x="7101387" y="3419782"/>
                <a:ext cx="1597037" cy="1211660"/>
              </a:xfrm>
              <a:prstGeom prst="rect">
                <a:avLst/>
              </a:prstGeom>
            </p:spPr>
            <p:txBody>
              <a:bodyPr wrap="square">
                <a:spAutoFit/>
              </a:bodyPr>
              <a:lstStyle/>
              <a:p>
                <a:pPr eaLnBrk="1" hangingPunct="1">
                  <a:defRPr/>
                </a:pPr>
                <a:r>
                  <a:rPr lang="fr-FR" sz="1400" kern="0" dirty="0"/>
                  <a:t>Accès </a:t>
                </a:r>
                <a:r>
                  <a:rPr lang="fr-FR" sz="1400" kern="0" dirty="0" smtClean="0"/>
                  <a:t>aux données/ </a:t>
                </a:r>
              </a:p>
              <a:p>
                <a:pPr eaLnBrk="1" hangingPunct="1">
                  <a:defRPr/>
                </a:pPr>
                <a:r>
                  <a:rPr lang="fr-FR" sz="1400" kern="0" dirty="0" smtClean="0">
                    <a:solidFill>
                      <a:srgbClr val="FF0000"/>
                    </a:solidFill>
                  </a:rPr>
                  <a:t> </a:t>
                </a:r>
                <a:r>
                  <a:rPr lang="fr-FR" sz="1400" kern="0" dirty="0" smtClean="0">
                    <a:solidFill>
                      <a:srgbClr val="920000"/>
                    </a:solidFill>
                  </a:rPr>
                  <a:t>CGU   </a:t>
                </a:r>
                <a:r>
                  <a:rPr lang="fr-FR" sz="2400" kern="0" dirty="0" smtClean="0">
                    <a:solidFill>
                      <a:srgbClr val="920000"/>
                    </a:solidFill>
                  </a:rPr>
                  <a:t>+</a:t>
                </a:r>
              </a:p>
              <a:p>
                <a:pPr eaLnBrk="1" hangingPunct="1">
                  <a:defRPr/>
                </a:pPr>
                <a:endParaRPr lang="fr-FR" sz="1400" kern="0" dirty="0"/>
              </a:p>
            </p:txBody>
          </p:sp>
          <p:sp>
            <p:nvSpPr>
              <p:cNvPr id="44" name="Rectangle 43">
                <a:extLst/>
              </p:cNvPr>
              <p:cNvSpPr>
                <a:spLocks/>
              </p:cNvSpPr>
              <p:nvPr/>
            </p:nvSpPr>
            <p:spPr>
              <a:xfrm>
                <a:off x="6662173" y="5060443"/>
                <a:ext cx="2305892" cy="1015174"/>
              </a:xfrm>
              <a:prstGeom prst="rect">
                <a:avLst/>
              </a:prstGeom>
            </p:spPr>
            <p:txBody>
              <a:bodyPr wrap="square">
                <a:spAutoFit/>
              </a:bodyPr>
              <a:lstStyle/>
              <a:p>
                <a:pPr eaLnBrk="1" hangingPunct="1">
                  <a:defRPr/>
                </a:pPr>
                <a:r>
                  <a:rPr lang="fr-FR" sz="1400" kern="0" dirty="0" err="1" smtClean="0"/>
                  <a:t>Pseudonymisation</a:t>
                </a:r>
                <a:r>
                  <a:rPr lang="fr-FR" sz="1400" kern="0" dirty="0" smtClean="0"/>
                  <a:t> / </a:t>
                </a:r>
                <a:r>
                  <a:rPr lang="fr-FR" sz="1400" kern="0" dirty="0" smtClean="0">
                    <a:solidFill>
                      <a:srgbClr val="920000"/>
                    </a:solidFill>
                  </a:rPr>
                  <a:t>NIR </a:t>
                </a:r>
                <a:r>
                  <a:rPr lang="fr-FR" sz="1400" kern="0" dirty="0" err="1" smtClean="0">
                    <a:solidFill>
                      <a:srgbClr val="920000"/>
                    </a:solidFill>
                  </a:rPr>
                  <a:t>pseudonymisé</a:t>
                </a:r>
                <a:r>
                  <a:rPr lang="fr-FR" sz="1400" kern="0" dirty="0" smtClean="0">
                    <a:solidFill>
                      <a:srgbClr val="920000"/>
                    </a:solidFill>
                  </a:rPr>
                  <a:t> + randomisation des données développeurs </a:t>
                </a:r>
                <a:endParaRPr lang="fr-FR" sz="1400" kern="0" dirty="0">
                  <a:solidFill>
                    <a:srgbClr val="920000"/>
                  </a:solidFill>
                </a:endParaRPr>
              </a:p>
            </p:txBody>
          </p:sp>
          <p:sp>
            <p:nvSpPr>
              <p:cNvPr id="46" name="Rectangle 45">
                <a:extLst/>
              </p:cNvPr>
              <p:cNvSpPr/>
              <p:nvPr/>
            </p:nvSpPr>
            <p:spPr>
              <a:xfrm>
                <a:off x="3854148" y="5928404"/>
                <a:ext cx="1936796" cy="556708"/>
              </a:xfrm>
              <a:prstGeom prst="rect">
                <a:avLst/>
              </a:prstGeom>
            </p:spPr>
            <p:txBody>
              <a:bodyPr wrap="square">
                <a:spAutoFit/>
              </a:bodyPr>
              <a:lstStyle/>
              <a:p>
                <a:pPr algn="ctr" eaLnBrk="1" hangingPunct="1">
                  <a:defRPr/>
                </a:pPr>
                <a:r>
                  <a:rPr lang="fr-FR" sz="1400" kern="0" dirty="0" smtClean="0"/>
                  <a:t>Traçabilité </a:t>
                </a:r>
                <a:r>
                  <a:rPr lang="fr-FR" sz="1400" kern="0" dirty="0" smtClean="0">
                    <a:solidFill>
                      <a:srgbClr val="920000"/>
                    </a:solidFill>
                  </a:rPr>
                  <a:t>/  bulle sécuritaire </a:t>
                </a:r>
                <a:r>
                  <a:rPr lang="fr-FR" sz="1400" kern="0" dirty="0" err="1" smtClean="0">
                    <a:solidFill>
                      <a:srgbClr val="920000"/>
                    </a:solidFill>
                  </a:rPr>
                  <a:t>Wallix</a:t>
                </a:r>
                <a:endParaRPr lang="fr-FR" sz="1400" kern="0" dirty="0">
                  <a:solidFill>
                    <a:srgbClr val="920000"/>
                  </a:solidFill>
                </a:endParaRPr>
              </a:p>
            </p:txBody>
          </p:sp>
          <p:sp>
            <p:nvSpPr>
              <p:cNvPr id="47" name="Rectangle 46">
                <a:extLst/>
              </p:cNvPr>
              <p:cNvSpPr>
                <a:spLocks/>
              </p:cNvSpPr>
              <p:nvPr/>
            </p:nvSpPr>
            <p:spPr>
              <a:xfrm>
                <a:off x="1515991" y="5060443"/>
                <a:ext cx="1771611" cy="1244408"/>
              </a:xfrm>
              <a:prstGeom prst="rect">
                <a:avLst/>
              </a:prstGeom>
            </p:spPr>
            <p:txBody>
              <a:bodyPr wrap="square">
                <a:spAutoFit/>
              </a:bodyPr>
              <a:lstStyle/>
              <a:p>
                <a:pPr algn="r" eaLnBrk="1" hangingPunct="1">
                  <a:defRPr/>
                </a:pPr>
                <a:r>
                  <a:rPr lang="fr-FR" sz="1400" kern="0" dirty="0" smtClean="0"/>
                  <a:t>Contrôle / </a:t>
                </a:r>
              </a:p>
              <a:p>
                <a:pPr algn="r" eaLnBrk="1" hangingPunct="1">
                  <a:defRPr/>
                </a:pPr>
                <a:r>
                  <a:rPr lang="fr-FR" sz="1400" kern="0" dirty="0">
                    <a:solidFill>
                      <a:srgbClr val="920000"/>
                    </a:solidFill>
                  </a:rPr>
                  <a:t>T</a:t>
                </a:r>
                <a:r>
                  <a:rPr lang="fr-FR" sz="1400" kern="0" dirty="0" smtClean="0">
                    <a:solidFill>
                      <a:srgbClr val="920000"/>
                    </a:solidFill>
                  </a:rPr>
                  <a:t>ests d’intrusion /  PRA / chiffrement des sauvegardes</a:t>
                </a:r>
              </a:p>
              <a:p>
                <a:pPr algn="r" eaLnBrk="1" hangingPunct="1">
                  <a:defRPr/>
                </a:pPr>
                <a:endParaRPr lang="fr-FR" sz="1400" kern="0" dirty="0">
                  <a:solidFill>
                    <a:srgbClr val="920000"/>
                  </a:solidFill>
                </a:endParaRPr>
              </a:p>
            </p:txBody>
          </p:sp>
          <p:sp>
            <p:nvSpPr>
              <p:cNvPr id="48" name="Rectangle 47">
                <a:extLst/>
              </p:cNvPr>
              <p:cNvSpPr/>
              <p:nvPr/>
            </p:nvSpPr>
            <p:spPr>
              <a:xfrm>
                <a:off x="1146585" y="3466641"/>
                <a:ext cx="1618438" cy="1015174"/>
              </a:xfrm>
              <a:prstGeom prst="rect">
                <a:avLst/>
              </a:prstGeom>
            </p:spPr>
            <p:txBody>
              <a:bodyPr wrap="square">
                <a:spAutoFit/>
              </a:bodyPr>
              <a:lstStyle/>
              <a:p>
                <a:pPr algn="r" eaLnBrk="1" hangingPunct="1">
                  <a:defRPr/>
                </a:pPr>
                <a:r>
                  <a:rPr lang="fr-FR" sz="1400" kern="0" dirty="0"/>
                  <a:t>Droits des </a:t>
                </a:r>
                <a:br>
                  <a:rPr lang="fr-FR" sz="1400" kern="0" dirty="0"/>
                </a:br>
                <a:r>
                  <a:rPr lang="fr-FR" sz="1400" kern="0" dirty="0" smtClean="0"/>
                  <a:t>personnes /</a:t>
                </a:r>
              </a:p>
              <a:p>
                <a:pPr algn="r" eaLnBrk="1" hangingPunct="1">
                  <a:defRPr/>
                </a:pPr>
                <a:r>
                  <a:rPr lang="fr-FR" sz="1400" kern="0" dirty="0" smtClean="0">
                    <a:solidFill>
                      <a:srgbClr val="920000"/>
                    </a:solidFill>
                  </a:rPr>
                  <a:t>RGPD, Droits d’opposition</a:t>
                </a:r>
                <a:endParaRPr lang="fr-FR" sz="1400" kern="0" dirty="0">
                  <a:solidFill>
                    <a:srgbClr val="920000"/>
                  </a:solidFill>
                </a:endParaRPr>
              </a:p>
            </p:txBody>
          </p:sp>
          <p:sp>
            <p:nvSpPr>
              <p:cNvPr id="49" name="Rectangle 48">
                <a:extLst/>
              </p:cNvPr>
              <p:cNvSpPr>
                <a:spLocks/>
              </p:cNvSpPr>
              <p:nvPr/>
            </p:nvSpPr>
            <p:spPr>
              <a:xfrm>
                <a:off x="1220500" y="2052865"/>
                <a:ext cx="2141017" cy="556708"/>
              </a:xfrm>
              <a:prstGeom prst="rect">
                <a:avLst/>
              </a:prstGeom>
            </p:spPr>
            <p:txBody>
              <a:bodyPr wrap="square">
                <a:spAutoFit/>
              </a:bodyPr>
              <a:lstStyle/>
              <a:p>
                <a:pPr algn="r" eaLnBrk="1" hangingPunct="1">
                  <a:defRPr/>
                </a:pPr>
                <a:r>
                  <a:rPr lang="fr-FR" sz="1400" kern="0" dirty="0" smtClean="0"/>
                  <a:t>Homologation</a:t>
                </a:r>
              </a:p>
              <a:p>
                <a:pPr algn="r" eaLnBrk="1" hangingPunct="1">
                  <a:defRPr/>
                </a:pPr>
                <a:r>
                  <a:rPr lang="fr-FR" sz="1400" kern="0" dirty="0" smtClean="0">
                    <a:solidFill>
                      <a:srgbClr val="920000"/>
                    </a:solidFill>
                  </a:rPr>
                  <a:t>RGS / SNDS =&gt; en cours</a:t>
                </a:r>
                <a:endParaRPr lang="fr-FR" sz="1400" kern="0" dirty="0">
                  <a:solidFill>
                    <a:srgbClr val="920000"/>
                  </a:solidFill>
                </a:endParaRPr>
              </a:p>
            </p:txBody>
          </p:sp>
        </p:grpSp>
        <p:pic>
          <p:nvPicPr>
            <p:cNvPr id="70661" name="Cloud 1-Purple-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150" y="2396718"/>
              <a:ext cx="808621" cy="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2" name="Checklist-Purple-Background"/>
            <p:cNvGrpSpPr>
              <a:grpSpLocks/>
            </p:cNvGrpSpPr>
            <p:nvPr/>
          </p:nvGrpSpPr>
          <p:grpSpPr bwMode="auto">
            <a:xfrm>
              <a:off x="4487767" y="1750127"/>
              <a:ext cx="810000" cy="810000"/>
              <a:chOff x="227571" y="5306259"/>
              <a:chExt cx="900000" cy="900000"/>
            </a:xfrm>
          </p:grpSpPr>
          <p:pic>
            <p:nvPicPr>
              <p:cNvPr id="70669" name="Background-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571" y="5306259"/>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Graphic 52" descr="Check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74" y="5531297"/>
                <a:ext cx="448076" cy="4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663" name="Note-Purple-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7655" y="2341049"/>
              <a:ext cx="808621" cy="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Cybersecurity-Purple-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8252" y="4803067"/>
              <a:ext cx="808621" cy="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Horizontal-Purple-Backgrou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4727" y="3545503"/>
              <a:ext cx="810000" cy="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6" name="Webcam-Purple-Background"/>
            <p:cNvGrpSpPr>
              <a:grpSpLocks/>
            </p:cNvGrpSpPr>
            <p:nvPr/>
          </p:nvGrpSpPr>
          <p:grpSpPr bwMode="auto">
            <a:xfrm>
              <a:off x="4569590" y="5324148"/>
              <a:ext cx="810000" cy="810000"/>
              <a:chOff x="473501" y="2038541"/>
              <a:chExt cx="900000" cy="882305"/>
            </a:xfrm>
          </p:grpSpPr>
          <p:pic>
            <p:nvPicPr>
              <p:cNvPr id="70667" name="Background-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1" y="2038541"/>
                <a:ext cx="900000" cy="88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Graphic 58" descr="Web c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774" y="2173335"/>
                <a:ext cx="610371" cy="61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Image 25"/>
          <p:cNvPicPr/>
          <p:nvPr/>
        </p:nvPicPr>
        <p:blipFill>
          <a:blip r:embed="rId12"/>
          <a:stretch>
            <a:fillRect/>
          </a:stretch>
        </p:blipFill>
        <p:spPr>
          <a:xfrm>
            <a:off x="8157909" y="3573016"/>
            <a:ext cx="1331595" cy="976856"/>
          </a:xfrm>
          <a:prstGeom prst="rect">
            <a:avLst/>
          </a:prstGeom>
        </p:spPr>
      </p:pic>
      <p:pic>
        <p:nvPicPr>
          <p:cNvPr id="28" name="Image 27"/>
          <p:cNvPicPr/>
          <p:nvPr/>
        </p:nvPicPr>
        <p:blipFill>
          <a:blip r:embed="rId13" cstate="print"/>
          <a:srcRect/>
          <a:stretch>
            <a:fillRect/>
          </a:stretch>
        </p:blipFill>
        <p:spPr bwMode="auto">
          <a:xfrm>
            <a:off x="4" y="-21678"/>
            <a:ext cx="2216691" cy="557100"/>
          </a:xfrm>
          <a:prstGeom prst="rect">
            <a:avLst/>
          </a:prstGeom>
          <a:noFill/>
          <a:ln w="9525">
            <a:noFill/>
            <a:miter lim="800000"/>
            <a:headEnd/>
            <a:tailEnd/>
          </a:ln>
        </p:spPr>
      </p:pic>
      <p:sp>
        <p:nvSpPr>
          <p:cNvPr id="2" name="Rectangle 1"/>
          <p:cNvSpPr/>
          <p:nvPr/>
        </p:nvSpPr>
        <p:spPr>
          <a:xfrm>
            <a:off x="4159422" y="2878275"/>
            <a:ext cx="1695826" cy="1477328"/>
          </a:xfrm>
          <a:prstGeom prst="rect">
            <a:avLst/>
          </a:prstGeom>
        </p:spPr>
        <p:txBody>
          <a:bodyPr wrap="square">
            <a:spAutoFit/>
          </a:bodyPr>
          <a:lstStyle/>
          <a:p>
            <a:pPr algn="ctr" eaLnBrk="1" hangingPunct="1">
              <a:defRPr/>
            </a:pPr>
            <a:r>
              <a:rPr lang="fr-FR" sz="1800" b="1" kern="0" dirty="0" smtClean="0">
                <a:solidFill>
                  <a:srgbClr val="920000"/>
                </a:solidFill>
              </a:rPr>
              <a:t>Un même </a:t>
            </a:r>
            <a:r>
              <a:rPr lang="fr-FR" sz="1800" b="1" kern="0" dirty="0">
                <a:solidFill>
                  <a:srgbClr val="920000"/>
                </a:solidFill>
              </a:rPr>
              <a:t>niveau de </a:t>
            </a:r>
            <a:r>
              <a:rPr lang="fr-FR" sz="1800" b="1" kern="0" dirty="0" smtClean="0">
                <a:solidFill>
                  <a:srgbClr val="920000"/>
                </a:solidFill>
              </a:rPr>
              <a:t>sécurité </a:t>
            </a:r>
            <a:r>
              <a:rPr lang="fr-FR" sz="1800" b="1" kern="0" dirty="0">
                <a:solidFill>
                  <a:srgbClr val="920000"/>
                </a:solidFill>
              </a:rPr>
              <a:t>sur </a:t>
            </a:r>
            <a:r>
              <a:rPr lang="fr-FR" sz="1800" b="1" kern="0" dirty="0" smtClean="0">
                <a:solidFill>
                  <a:srgbClr val="920000"/>
                </a:solidFill>
              </a:rPr>
              <a:t>l’ensemble </a:t>
            </a:r>
            <a:r>
              <a:rPr lang="fr-FR" sz="1800" b="1" kern="0" dirty="0">
                <a:solidFill>
                  <a:srgbClr val="920000"/>
                </a:solidFill>
              </a:rPr>
              <a:t>des cubes</a:t>
            </a:r>
          </a:p>
        </p:txBody>
      </p:sp>
      <p:sp>
        <p:nvSpPr>
          <p:cNvPr id="30"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Homologation RGS et mise en conformité SNDS : 8 piliers pour la conformité de DIAMANT</a:t>
            </a:r>
            <a:endParaRPr lang="fr-FR" sz="1600" b="1" dirty="0">
              <a:solidFill>
                <a:schemeClr val="bg1"/>
              </a:solidFill>
            </a:endParaRPr>
          </a:p>
        </p:txBody>
      </p:sp>
    </p:spTree>
    <p:extLst>
      <p:ext uri="{BB962C8B-B14F-4D97-AF65-F5344CB8AC3E}">
        <p14:creationId xmlns:p14="http://schemas.microsoft.com/office/powerpoint/2010/main" val="4201048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a:solidFill>
                  <a:schemeClr val="bg1"/>
                </a:solidFill>
              </a:rPr>
              <a:t>5</a:t>
            </a:r>
            <a:r>
              <a:rPr lang="fr-FR" sz="1600" b="1" dirty="0" smtClean="0">
                <a:solidFill>
                  <a:schemeClr val="bg1"/>
                </a:solidFill>
              </a:rPr>
              <a:t>. Démonstration</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3" name="ZoneTexte 2"/>
          <p:cNvSpPr txBox="1"/>
          <p:nvPr/>
        </p:nvSpPr>
        <p:spPr>
          <a:xfrm>
            <a:off x="632520" y="1190625"/>
            <a:ext cx="9217024" cy="5909310"/>
          </a:xfrm>
          <a:prstGeom prst="rect">
            <a:avLst/>
          </a:prstGeom>
          <a:noFill/>
        </p:spPr>
        <p:txBody>
          <a:bodyPr wrap="square" rtlCol="0">
            <a:spAutoFit/>
          </a:bodyPr>
          <a:lstStyle/>
          <a:p>
            <a:pPr lvl="1"/>
            <a:endParaRPr lang="fr-FR" sz="1400" b="1" dirty="0"/>
          </a:p>
          <a:p>
            <a:pPr marL="800100" lvl="1" indent="-342900">
              <a:buFont typeface="+mj-lt"/>
              <a:buAutoNum type="arabicPeriod"/>
            </a:pPr>
            <a:endParaRPr lang="fr-FR" sz="1400" b="1" dirty="0" smtClean="0"/>
          </a:p>
          <a:p>
            <a:pPr marL="800100" lvl="1" indent="-342900">
              <a:buFont typeface="+mj-lt"/>
              <a:buAutoNum type="arabicPeriod"/>
            </a:pPr>
            <a:r>
              <a:rPr lang="fr-FR" sz="1400" b="1" dirty="0"/>
              <a:t>Suivi des politiques de santé publique.</a:t>
            </a:r>
          </a:p>
          <a:p>
            <a:pPr marL="1200150" lvl="2" indent="-285750">
              <a:buFont typeface="Arial" panose="020B0604020202020204" pitchFamily="34" charset="0"/>
              <a:buChar char="─"/>
            </a:pPr>
            <a:r>
              <a:rPr lang="fr-FR" sz="1400" b="1" dirty="0"/>
              <a:t>Prévention de l’alcoolisme </a:t>
            </a:r>
            <a:r>
              <a:rPr lang="fr-FR" sz="1400" b="1" dirty="0" smtClean="0"/>
              <a:t>(Diamant </a:t>
            </a:r>
            <a:r>
              <a:rPr lang="fr-FR" sz="1400" b="1" dirty="0"/>
              <a:t>+ </a:t>
            </a:r>
            <a:r>
              <a:rPr lang="fr-FR" sz="1400" b="1" dirty="0" err="1"/>
              <a:t>Atlasanté</a:t>
            </a:r>
            <a:r>
              <a:rPr lang="fr-FR" sz="1400" b="1" dirty="0"/>
              <a:t> </a:t>
            </a:r>
            <a:r>
              <a:rPr lang="fr-FR" sz="1400" b="1" dirty="0" smtClean="0"/>
              <a:t>) </a:t>
            </a:r>
            <a:endParaRPr lang="fr-FR" sz="1400" b="1" dirty="0"/>
          </a:p>
          <a:p>
            <a:pPr marL="800100" lvl="1" indent="-342900">
              <a:buFont typeface="+mj-lt"/>
              <a:buAutoNum type="arabicPeriod"/>
            </a:pPr>
            <a:endParaRPr lang="fr-FR" sz="1400" b="1" dirty="0" smtClean="0"/>
          </a:p>
          <a:p>
            <a:pPr marL="800100" lvl="1" indent="-342900">
              <a:buFont typeface="+mj-lt"/>
              <a:buAutoNum type="arabicPeriod"/>
            </a:pPr>
            <a:r>
              <a:rPr lang="fr-FR" sz="1400" b="1" dirty="0" smtClean="0"/>
              <a:t>Accès aux soins</a:t>
            </a:r>
          </a:p>
          <a:p>
            <a:pPr marL="1200150" lvl="2" indent="-285750">
              <a:buFont typeface="Arial" panose="020B0604020202020204" pitchFamily="34" charset="0"/>
              <a:buChar char="─"/>
            </a:pPr>
            <a:r>
              <a:rPr lang="fr-FR" sz="1400" b="1" dirty="0" smtClean="0"/>
              <a:t>Taux de fuite départemental par domaine d’activité</a:t>
            </a:r>
          </a:p>
          <a:p>
            <a:pPr marL="1200150" lvl="2" indent="-285750">
              <a:buFont typeface="Arial" panose="020B0604020202020204" pitchFamily="34" charset="0"/>
              <a:buChar char="─"/>
            </a:pPr>
            <a:r>
              <a:rPr lang="fr-FR" sz="1400" b="1" dirty="0" smtClean="0"/>
              <a:t>Démographie des professionnels de santé</a:t>
            </a:r>
          </a:p>
          <a:p>
            <a:pPr marL="1200150" lvl="2" indent="-285750">
              <a:buFont typeface="Arial" panose="020B0604020202020204" pitchFamily="34" charset="0"/>
              <a:buChar char="─"/>
            </a:pPr>
            <a:endParaRPr lang="fr-FR" sz="1400" b="1" dirty="0"/>
          </a:p>
          <a:p>
            <a:pPr marL="800100" lvl="1" indent="-342900">
              <a:buFont typeface="+mj-lt"/>
              <a:buAutoNum type="arabicPeriod"/>
            </a:pPr>
            <a:r>
              <a:rPr lang="fr-FR" sz="1400" b="1" dirty="0" smtClean="0"/>
              <a:t>Pertinence des soins.</a:t>
            </a:r>
            <a:endParaRPr lang="fr-FR" sz="1400" b="1" dirty="0"/>
          </a:p>
          <a:p>
            <a:pPr marL="1200150" lvl="2" indent="-285750">
              <a:buFont typeface="Arial" panose="020B0604020202020204" pitchFamily="34" charset="0"/>
              <a:buChar char="─"/>
            </a:pPr>
            <a:r>
              <a:rPr lang="fr-FR" sz="1400" b="1" dirty="0"/>
              <a:t>Nombre de prothèses du genou à Age constant par </a:t>
            </a:r>
            <a:r>
              <a:rPr lang="fr-FR" sz="1400" b="1" dirty="0" smtClean="0"/>
              <a:t>habitant</a:t>
            </a:r>
          </a:p>
          <a:p>
            <a:pPr marL="1200150" lvl="2" indent="-285750">
              <a:buFont typeface="Arial" panose="020B0604020202020204" pitchFamily="34" charset="0"/>
              <a:buChar char="─"/>
            </a:pPr>
            <a:endParaRPr lang="fr-FR" sz="1400" b="1" dirty="0" smtClean="0"/>
          </a:p>
          <a:p>
            <a:pPr marL="800100" lvl="1" indent="-342900">
              <a:buFont typeface="+mj-lt"/>
              <a:buAutoNum type="arabicPeriod"/>
            </a:pPr>
            <a:r>
              <a:rPr lang="fr-FR" sz="1400" b="1" dirty="0" smtClean="0"/>
              <a:t>Maitrise des dépenses.</a:t>
            </a:r>
            <a:endParaRPr lang="fr-FR" sz="1400" b="1" dirty="0"/>
          </a:p>
          <a:p>
            <a:pPr marL="1200150" lvl="2" indent="-285750">
              <a:buFont typeface="Arial" panose="020B0604020202020204" pitchFamily="34" charset="0"/>
              <a:buChar char="─"/>
            </a:pPr>
            <a:r>
              <a:rPr lang="fr-FR" sz="1400" b="1" dirty="0"/>
              <a:t>Prix unitaires inter-CHU</a:t>
            </a:r>
          </a:p>
          <a:p>
            <a:pPr marL="1200150" lvl="2" indent="-285750">
              <a:buFont typeface="Arial" panose="020B0604020202020204" pitchFamily="34" charset="0"/>
              <a:buChar char="─"/>
            </a:pPr>
            <a:r>
              <a:rPr lang="fr-FR" sz="1400" b="1" dirty="0"/>
              <a:t>Évolution des charges de personnel / charges médicales « OSEF »</a:t>
            </a:r>
          </a:p>
          <a:p>
            <a:pPr marL="1257300" lvl="2" indent="-342900">
              <a:buFont typeface="+mj-lt"/>
              <a:buAutoNum type="arabicPeriod"/>
            </a:pPr>
            <a:endParaRPr lang="fr-FR" sz="1400" b="1" dirty="0"/>
          </a:p>
          <a:p>
            <a:pPr lvl="2"/>
            <a:endParaRPr lang="fr-FR" sz="1400" b="1" dirty="0" smtClean="0"/>
          </a:p>
          <a:p>
            <a:pPr marL="800100" lvl="1" indent="-342900">
              <a:buFont typeface="+mj-lt"/>
              <a:buAutoNum type="arabicPeriod"/>
            </a:pPr>
            <a:r>
              <a:rPr lang="fr-FR" sz="1400" b="1" dirty="0" smtClean="0"/>
              <a:t>Quelques contributions du projet DIAMANT dans le cadre du COVID-19</a:t>
            </a:r>
            <a:endParaRPr lang="fr-FR" sz="1400" b="1" dirty="0"/>
          </a:p>
          <a:p>
            <a:pPr marL="1200150" lvl="2" indent="-285750">
              <a:buFont typeface="Arial" panose="020B0604020202020204" pitchFamily="34" charset="0"/>
              <a:buChar char="─"/>
            </a:pPr>
            <a:r>
              <a:rPr lang="fr-FR" sz="1400" b="1" dirty="0"/>
              <a:t>Répartition des lits de réa, SC, SI sur le </a:t>
            </a:r>
            <a:r>
              <a:rPr lang="fr-FR" sz="1400" b="1" dirty="0" smtClean="0"/>
              <a:t>territoire</a:t>
            </a:r>
            <a:endParaRPr lang="fr-FR" sz="1400" b="1" dirty="0"/>
          </a:p>
          <a:p>
            <a:pPr marL="1200150" lvl="2" indent="-285750">
              <a:buFont typeface="Arial" panose="020B0604020202020204" pitchFamily="34" charset="0"/>
              <a:buChar char="─"/>
            </a:pPr>
            <a:r>
              <a:rPr lang="fr-FR" sz="1400" b="1" dirty="0"/>
              <a:t>Personnels des structures sociales et </a:t>
            </a:r>
            <a:r>
              <a:rPr lang="fr-FR" sz="1400" b="1" dirty="0" smtClean="0"/>
              <a:t>médico-sociales</a:t>
            </a:r>
          </a:p>
          <a:p>
            <a:pPr marL="1200150" lvl="2" indent="-285750">
              <a:buFont typeface="Arial" panose="020B0604020202020204" pitchFamily="34" charset="0"/>
              <a:buChar char="─"/>
            </a:pPr>
            <a:r>
              <a:rPr lang="fr-FR" sz="1400" b="1" dirty="0" smtClean="0"/>
              <a:t>Liste des laboratoires d’analyse de biologie médicale</a:t>
            </a:r>
          </a:p>
          <a:p>
            <a:pPr marL="1200150" lvl="2" indent="-285750">
              <a:buFont typeface="Arial" panose="020B0604020202020204" pitchFamily="34" charset="0"/>
              <a:buChar char="─"/>
            </a:pPr>
            <a:endParaRPr lang="fr-FR" sz="1400" b="1" dirty="0" smtClean="0"/>
          </a:p>
          <a:p>
            <a:pPr marL="1257300" lvl="2" indent="-342900">
              <a:buAutoNum type="arabicPeriod"/>
            </a:pPr>
            <a:endParaRPr lang="fr-FR" sz="1400" b="1" dirty="0"/>
          </a:p>
          <a:p>
            <a:pPr lvl="2"/>
            <a:r>
              <a:rPr lang="fr-FR" sz="1400" b="1" dirty="0" smtClean="0"/>
              <a:t> </a:t>
            </a:r>
            <a:endParaRPr lang="fr-FR" sz="1400" b="1" dirty="0"/>
          </a:p>
          <a:p>
            <a:pPr marL="1257300" lvl="2" indent="-342900">
              <a:buAutoNum type="arabicParenR"/>
            </a:pPr>
            <a:endParaRPr lang="fr-FR" sz="1400" b="1" dirty="0"/>
          </a:p>
          <a:p>
            <a:pPr marL="1257300" lvl="2" indent="-342900">
              <a:buAutoNum type="arabicParenR"/>
            </a:pPr>
            <a:endParaRPr lang="fr-FR" sz="1400" b="1" dirty="0"/>
          </a:p>
          <a:p>
            <a:pPr marL="1257300" lvl="2" indent="-342900">
              <a:buAutoNum type="arabicParenR"/>
            </a:pPr>
            <a:endParaRPr lang="fr-FR" sz="1400" b="1" dirty="0" smtClean="0"/>
          </a:p>
        </p:txBody>
      </p:sp>
    </p:spTree>
    <p:extLst>
      <p:ext uri="{BB962C8B-B14F-4D97-AF65-F5344CB8AC3E}">
        <p14:creationId xmlns:p14="http://schemas.microsoft.com/office/powerpoint/2010/main" val="20646768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Une infrastructure sécurisée pouvant accueillir des projets décisionnels</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9" name="Eingekerbter Richtungspfeil 6">
            <a:extLst>
              <a:ext uri="{FF2B5EF4-FFF2-40B4-BE49-F238E27FC236}">
                <a16:creationId xmlns:a16="http://schemas.microsoft.com/office/drawing/2014/main" id="{F7374CE4-3EBC-4E4B-BBBF-F1A43CEB2336}"/>
              </a:ext>
            </a:extLst>
          </p:cNvPr>
          <p:cNvSpPr/>
          <p:nvPr/>
        </p:nvSpPr>
        <p:spPr bwMode="gray">
          <a:xfrm>
            <a:off x="3800872" y="2132856"/>
            <a:ext cx="2448000" cy="735818"/>
          </a:xfrm>
          <a:prstGeom prst="chevron">
            <a:avLst>
              <a:gd name="adj" fmla="val 15372"/>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72000" rIns="90000" bIns="72000" anchor="ctr" anchorCtr="0"/>
          <a:lstStyle/>
          <a:p>
            <a:pPr marL="84138" algn="ctr">
              <a:defRPr/>
            </a:pPr>
            <a:r>
              <a:rPr lang="en-US" sz="1400" b="1" kern="0" dirty="0">
                <a:solidFill>
                  <a:schemeClr val="bg1"/>
                </a:solidFill>
              </a:rPr>
              <a:t>SDSI*</a:t>
            </a:r>
          </a:p>
          <a:p>
            <a:pPr marL="84138" algn="ctr">
              <a:defRPr/>
            </a:pPr>
            <a:r>
              <a:rPr lang="en-US" sz="1400" b="1" kern="0" dirty="0">
                <a:solidFill>
                  <a:schemeClr val="bg1"/>
                </a:solidFill>
              </a:rPr>
              <a:t>2012-2014</a:t>
            </a:r>
          </a:p>
        </p:txBody>
      </p:sp>
      <p:sp>
        <p:nvSpPr>
          <p:cNvPr id="10" name="Eingekerbter Richtungspfeil 7">
            <a:extLst>
              <a:ext uri="{FF2B5EF4-FFF2-40B4-BE49-F238E27FC236}">
                <a16:creationId xmlns:a16="http://schemas.microsoft.com/office/drawing/2014/main" id="{67AB6A5C-7ADC-4F61-8112-697C68B20EE6}"/>
              </a:ext>
            </a:extLst>
          </p:cNvPr>
          <p:cNvSpPr/>
          <p:nvPr/>
        </p:nvSpPr>
        <p:spPr bwMode="gray">
          <a:xfrm>
            <a:off x="6446704" y="2132856"/>
            <a:ext cx="2448000" cy="735818"/>
          </a:xfrm>
          <a:prstGeom prst="chevron">
            <a:avLst>
              <a:gd name="adj" fmla="val 15372"/>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72000" rIns="90000" bIns="72000" anchor="ctr" anchorCtr="0"/>
          <a:lstStyle/>
          <a:p>
            <a:pPr marL="84138" algn="ctr">
              <a:defRPr/>
            </a:pPr>
            <a:r>
              <a:rPr lang="en-US" sz="1400" b="1" kern="0" dirty="0">
                <a:solidFill>
                  <a:schemeClr val="bg1"/>
                </a:solidFill>
              </a:rPr>
              <a:t>SDSI*</a:t>
            </a:r>
          </a:p>
          <a:p>
            <a:pPr marL="84138" algn="ctr">
              <a:defRPr/>
            </a:pPr>
            <a:r>
              <a:rPr lang="en-US" sz="1400" b="1" kern="0" dirty="0">
                <a:solidFill>
                  <a:schemeClr val="bg1"/>
                </a:solidFill>
              </a:rPr>
              <a:t>2016-2018</a:t>
            </a:r>
          </a:p>
        </p:txBody>
      </p:sp>
      <p:sp>
        <p:nvSpPr>
          <p:cNvPr id="14" name="Rechteck 20">
            <a:extLst>
              <a:ext uri="{FF2B5EF4-FFF2-40B4-BE49-F238E27FC236}">
                <a16:creationId xmlns:a16="http://schemas.microsoft.com/office/drawing/2014/main" id="{4E968E0B-B194-49F7-B9D0-5B442040BC29}"/>
              </a:ext>
            </a:extLst>
          </p:cNvPr>
          <p:cNvSpPr/>
          <p:nvPr/>
        </p:nvSpPr>
        <p:spPr bwMode="gray">
          <a:xfrm>
            <a:off x="6446704" y="2868674"/>
            <a:ext cx="2340000" cy="2160000"/>
          </a:xfrm>
          <a:prstGeom prst="rect">
            <a:avLst/>
          </a:prstGeom>
          <a:solidFill>
            <a:schemeClr val="bg1"/>
          </a:solidFill>
          <a:ln>
            <a:solidFill>
              <a:schemeClr val="accent2">
                <a:lumMod val="7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90000" tIns="72000" rIns="90000" bIns="72000"/>
          <a:lstStyle/>
          <a:p>
            <a:pPr marL="285750" indent="-285750">
              <a:buFont typeface="Wingdings" panose="05000000000000000000" pitchFamily="2" charset="2"/>
              <a:buChar char="ü"/>
            </a:pPr>
            <a:r>
              <a:rPr lang="fr-FR" sz="1400" b="1" dirty="0" smtClean="0">
                <a:solidFill>
                  <a:schemeClr val="accent2">
                    <a:lumMod val="75000"/>
                  </a:schemeClr>
                </a:solidFill>
              </a:rPr>
              <a:t>Il </a:t>
            </a:r>
            <a:r>
              <a:rPr lang="fr-FR" sz="1400" b="1" dirty="0">
                <a:solidFill>
                  <a:schemeClr val="accent2">
                    <a:lumMod val="75000"/>
                  </a:schemeClr>
                </a:solidFill>
              </a:rPr>
              <a:t>élargit le périmètre de DIAMANT </a:t>
            </a:r>
            <a:endParaRPr lang="fr-FR" sz="1400" b="1" dirty="0" smtClean="0">
              <a:solidFill>
                <a:schemeClr val="accent2">
                  <a:lumMod val="75000"/>
                </a:schemeClr>
              </a:solidFill>
            </a:endParaRPr>
          </a:p>
          <a:p>
            <a:pPr marL="285750" indent="-285750">
              <a:buFont typeface="Wingdings" panose="05000000000000000000" pitchFamily="2" charset="2"/>
              <a:buChar char="ü"/>
            </a:pPr>
            <a:r>
              <a:rPr lang="fr-FR" sz="1400" dirty="0" smtClean="0">
                <a:solidFill>
                  <a:schemeClr val="accent2">
                    <a:lumMod val="75000"/>
                  </a:schemeClr>
                </a:solidFill>
              </a:rPr>
              <a:t>DIAMANT </a:t>
            </a:r>
            <a:r>
              <a:rPr lang="fr-FR" sz="1400" dirty="0">
                <a:solidFill>
                  <a:schemeClr val="accent2">
                    <a:lumMod val="75000"/>
                  </a:schemeClr>
                </a:solidFill>
              </a:rPr>
              <a:t>devient </a:t>
            </a:r>
            <a:r>
              <a:rPr lang="fr-FR" sz="1400" b="1" dirty="0">
                <a:solidFill>
                  <a:schemeClr val="accent2">
                    <a:lumMod val="75000"/>
                  </a:schemeClr>
                </a:solidFill>
              </a:rPr>
              <a:t>l’outil décisionnel des ARS pour tous les champs de compétence de ces dernières</a:t>
            </a:r>
            <a:r>
              <a:rPr lang="fr-FR" sz="1400" dirty="0">
                <a:solidFill>
                  <a:schemeClr val="accent2">
                    <a:lumMod val="75000"/>
                  </a:schemeClr>
                </a:solidFill>
              </a:rPr>
              <a:t>. </a:t>
            </a:r>
          </a:p>
          <a:p>
            <a:pPr>
              <a:spcBef>
                <a:spcPts val="200"/>
              </a:spcBef>
              <a:spcAft>
                <a:spcPts val="200"/>
              </a:spcAft>
              <a:defRPr/>
            </a:pPr>
            <a:endParaRPr lang="en-US" sz="1400" dirty="0">
              <a:solidFill>
                <a:srgbClr val="363534"/>
              </a:solidFill>
            </a:endParaRPr>
          </a:p>
        </p:txBody>
      </p:sp>
      <p:sp>
        <p:nvSpPr>
          <p:cNvPr id="15" name="Rechteck 22">
            <a:extLst>
              <a:ext uri="{FF2B5EF4-FFF2-40B4-BE49-F238E27FC236}">
                <a16:creationId xmlns:a16="http://schemas.microsoft.com/office/drawing/2014/main" id="{10FE0FD7-3555-49B9-9275-9BC4F0D7EBE7}"/>
              </a:ext>
            </a:extLst>
          </p:cNvPr>
          <p:cNvSpPr/>
          <p:nvPr/>
        </p:nvSpPr>
        <p:spPr bwMode="gray">
          <a:xfrm>
            <a:off x="3800872" y="2868674"/>
            <a:ext cx="2340000" cy="2160000"/>
          </a:xfrm>
          <a:prstGeom prst="rect">
            <a:avLst/>
          </a:prstGeom>
          <a:solidFill>
            <a:schemeClr val="bg1"/>
          </a:solidFill>
          <a:ln>
            <a:solidFill>
              <a:schemeClr val="accent2">
                <a:lumMod val="7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90000" tIns="72000" rIns="90000" bIns="72000"/>
          <a:lstStyle/>
          <a:p>
            <a:pPr marL="285750" indent="-285750">
              <a:buFont typeface="Wingdings" panose="05000000000000000000" pitchFamily="2" charset="2"/>
              <a:buChar char="ü"/>
            </a:pPr>
            <a:r>
              <a:rPr lang="fr-FR" sz="1400" dirty="0" smtClean="0">
                <a:solidFill>
                  <a:schemeClr val="accent2">
                    <a:lumMod val="75000"/>
                  </a:schemeClr>
                </a:solidFill>
              </a:rPr>
              <a:t>Il </a:t>
            </a:r>
            <a:r>
              <a:rPr lang="fr-FR" sz="1400" dirty="0">
                <a:solidFill>
                  <a:schemeClr val="accent2">
                    <a:lumMod val="75000"/>
                  </a:schemeClr>
                </a:solidFill>
              </a:rPr>
              <a:t>désigne DIAMANT comme étant</a:t>
            </a:r>
            <a:r>
              <a:rPr lang="fr-FR" sz="1400" b="1" dirty="0">
                <a:solidFill>
                  <a:schemeClr val="accent2">
                    <a:lumMod val="75000"/>
                  </a:schemeClr>
                </a:solidFill>
              </a:rPr>
              <a:t> Le système décisionnel des ARS pour l’analyse de l’offre et de la consommation de soins</a:t>
            </a:r>
            <a:r>
              <a:rPr lang="fr-FR" sz="1400" dirty="0">
                <a:solidFill>
                  <a:schemeClr val="accent2">
                    <a:lumMod val="75000"/>
                  </a:schemeClr>
                </a:solidFill>
              </a:rPr>
              <a:t>.</a:t>
            </a:r>
          </a:p>
          <a:p>
            <a:pPr>
              <a:spcBef>
                <a:spcPts val="200"/>
              </a:spcBef>
              <a:spcAft>
                <a:spcPts val="200"/>
              </a:spcAft>
              <a:defRPr/>
            </a:pPr>
            <a:endParaRPr lang="en-US" sz="1100" dirty="0">
              <a:solidFill>
                <a:srgbClr val="363534"/>
              </a:solidFill>
            </a:endParaRPr>
          </a:p>
        </p:txBody>
      </p:sp>
      <p:sp>
        <p:nvSpPr>
          <p:cNvPr id="2" name="Rectangle 1">
            <a:extLst>
              <a:ext uri="{FF2B5EF4-FFF2-40B4-BE49-F238E27FC236}">
                <a16:creationId xmlns:a16="http://schemas.microsoft.com/office/drawing/2014/main" id="{78444139-8260-4A8B-9411-79717A8609A1}"/>
              </a:ext>
            </a:extLst>
          </p:cNvPr>
          <p:cNvSpPr/>
          <p:nvPr/>
        </p:nvSpPr>
        <p:spPr>
          <a:xfrm>
            <a:off x="632520" y="5889739"/>
            <a:ext cx="4953000" cy="230832"/>
          </a:xfrm>
          <a:prstGeom prst="rect">
            <a:avLst/>
          </a:prstGeom>
        </p:spPr>
        <p:txBody>
          <a:bodyPr>
            <a:spAutoFit/>
          </a:bodyPr>
          <a:lstStyle/>
          <a:p>
            <a:pPr>
              <a:spcBef>
                <a:spcPts val="200"/>
              </a:spcBef>
              <a:spcAft>
                <a:spcPts val="200"/>
              </a:spcAft>
              <a:buClr>
                <a:srgbClr val="FFFFFF"/>
              </a:buClr>
              <a:defRPr/>
            </a:pPr>
            <a:r>
              <a:rPr lang="fr-FR" sz="900" dirty="0">
                <a:solidFill>
                  <a:schemeClr val="accent2">
                    <a:lumMod val="75000"/>
                  </a:schemeClr>
                </a:solidFill>
              </a:rPr>
              <a:t>*Schéma Directeur des Systèmes d’Information</a:t>
            </a:r>
          </a:p>
        </p:txBody>
      </p:sp>
      <p:sp>
        <p:nvSpPr>
          <p:cNvPr id="11" name="Eingekerbter Richtungspfeil 6">
            <a:extLst>
              <a:ext uri="{FF2B5EF4-FFF2-40B4-BE49-F238E27FC236}">
                <a16:creationId xmlns:a16="http://schemas.microsoft.com/office/drawing/2014/main" id="{F7374CE4-3EBC-4E4B-BBBF-F1A43CEB2336}"/>
              </a:ext>
            </a:extLst>
          </p:cNvPr>
          <p:cNvSpPr/>
          <p:nvPr/>
        </p:nvSpPr>
        <p:spPr bwMode="gray">
          <a:xfrm>
            <a:off x="1136576" y="2132856"/>
            <a:ext cx="2448000" cy="735818"/>
          </a:xfrm>
          <a:prstGeom prst="chevron">
            <a:avLst>
              <a:gd name="adj" fmla="val 15372"/>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72000" rIns="90000" bIns="72000" anchor="ctr" anchorCtr="0"/>
          <a:lstStyle/>
          <a:p>
            <a:pPr marL="84138" algn="ctr">
              <a:defRPr/>
            </a:pPr>
            <a:r>
              <a:rPr lang="fr-FR" sz="1400" b="1" kern="0" dirty="0" smtClean="0">
                <a:solidFill>
                  <a:schemeClr val="bg1"/>
                </a:solidFill>
              </a:rPr>
              <a:t>Début 2012</a:t>
            </a:r>
            <a:endParaRPr lang="fr-FR" sz="1400" b="1" kern="0" dirty="0">
              <a:solidFill>
                <a:schemeClr val="bg1"/>
              </a:solidFill>
            </a:endParaRPr>
          </a:p>
        </p:txBody>
      </p:sp>
      <p:sp>
        <p:nvSpPr>
          <p:cNvPr id="12" name="Rechteck 20">
            <a:extLst>
              <a:ext uri="{FF2B5EF4-FFF2-40B4-BE49-F238E27FC236}">
                <a16:creationId xmlns:a16="http://schemas.microsoft.com/office/drawing/2014/main" id="{4E968E0B-B194-49F7-B9D0-5B442040BC29}"/>
              </a:ext>
            </a:extLst>
          </p:cNvPr>
          <p:cNvSpPr/>
          <p:nvPr/>
        </p:nvSpPr>
        <p:spPr bwMode="gray">
          <a:xfrm>
            <a:off x="1148602" y="2868674"/>
            <a:ext cx="2340000" cy="2160000"/>
          </a:xfrm>
          <a:prstGeom prst="rect">
            <a:avLst/>
          </a:prstGeom>
          <a:solidFill>
            <a:schemeClr val="bg1"/>
          </a:solidFill>
          <a:ln>
            <a:solidFill>
              <a:schemeClr val="accent2">
                <a:lumMod val="7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90000" tIns="72000" rIns="90000" bIns="72000"/>
          <a:lstStyle/>
          <a:p>
            <a:pPr marL="285750" indent="-285750">
              <a:buFont typeface="Wingdings" panose="05000000000000000000" pitchFamily="2" charset="2"/>
              <a:buChar char="ü"/>
            </a:pPr>
            <a:r>
              <a:rPr lang="fr-FR" sz="1400" b="1" dirty="0">
                <a:solidFill>
                  <a:schemeClr val="accent2">
                    <a:lumMod val="75000"/>
                  </a:schemeClr>
                </a:solidFill>
              </a:rPr>
              <a:t>Ouverture 1er cube </a:t>
            </a:r>
            <a:r>
              <a:rPr lang="fr-FR" sz="1400" b="1" dirty="0" smtClean="0">
                <a:solidFill>
                  <a:schemeClr val="accent2">
                    <a:lumMod val="75000"/>
                  </a:schemeClr>
                </a:solidFill>
              </a:rPr>
              <a:t>DIAMANT pour les ARS : </a:t>
            </a:r>
            <a:r>
              <a:rPr lang="fr-FR" sz="1400" dirty="0" smtClean="0">
                <a:solidFill>
                  <a:schemeClr val="accent2">
                    <a:lumMod val="75000"/>
                  </a:schemeClr>
                </a:solidFill>
              </a:rPr>
              <a:t>cube </a:t>
            </a:r>
            <a:r>
              <a:rPr lang="fr-FR" sz="1400" dirty="0">
                <a:solidFill>
                  <a:schemeClr val="accent2">
                    <a:lumMod val="75000"/>
                  </a:schemeClr>
                </a:solidFill>
              </a:rPr>
              <a:t>MCO pour </a:t>
            </a:r>
            <a:r>
              <a:rPr lang="fr-FR" sz="1400" dirty="0" smtClean="0">
                <a:solidFill>
                  <a:schemeClr val="accent2">
                    <a:lumMod val="75000"/>
                  </a:schemeClr>
                </a:solidFill>
              </a:rPr>
              <a:t>analyser l’activité hospitalière</a:t>
            </a:r>
            <a:endParaRPr lang="fr-FR" sz="1400" dirty="0">
              <a:solidFill>
                <a:schemeClr val="accent2">
                  <a:lumMod val="75000"/>
                </a:schemeClr>
              </a:solidFill>
            </a:endParaRPr>
          </a:p>
          <a:p>
            <a:pPr>
              <a:spcBef>
                <a:spcPts val="200"/>
              </a:spcBef>
              <a:spcAft>
                <a:spcPts val="200"/>
              </a:spcAft>
              <a:defRPr/>
            </a:pPr>
            <a:endParaRPr lang="en-US" sz="1400" dirty="0">
              <a:solidFill>
                <a:srgbClr val="363534"/>
              </a:solidFill>
            </a:endParaRPr>
          </a:p>
        </p:txBody>
      </p:sp>
    </p:spTree>
    <p:extLst>
      <p:ext uri="{BB962C8B-B14F-4D97-AF65-F5344CB8AC3E}">
        <p14:creationId xmlns:p14="http://schemas.microsoft.com/office/powerpoint/2010/main" val="24507524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Objectifs </a:t>
            </a:r>
            <a:r>
              <a:rPr lang="fr-FR" sz="1600" b="1" dirty="0">
                <a:solidFill>
                  <a:schemeClr val="bg1"/>
                </a:solidFill>
              </a:rPr>
              <a:t>du </a:t>
            </a:r>
            <a:r>
              <a:rPr lang="fr-FR" sz="1600" b="1" dirty="0" smtClean="0">
                <a:solidFill>
                  <a:schemeClr val="bg1"/>
                </a:solidFill>
              </a:rPr>
              <a:t>projet</a:t>
            </a:r>
            <a:endParaRPr lang="fr-FR" sz="1600" b="1" dirty="0">
              <a:solidFill>
                <a:schemeClr val="bg1"/>
              </a:solidFill>
            </a:endParaRPr>
          </a:p>
        </p:txBody>
      </p:sp>
      <p:pic>
        <p:nvPicPr>
          <p:cNvPr id="6" name="Image 5"/>
          <p:cNvPicPr/>
          <p:nvPr/>
        </p:nvPicPr>
        <p:blipFill>
          <a:blip r:embed="rId25" cstate="print"/>
          <a:srcRect/>
          <a:stretch>
            <a:fillRect/>
          </a:stretch>
        </p:blipFill>
        <p:spPr bwMode="auto">
          <a:xfrm>
            <a:off x="5" y="-21679"/>
            <a:ext cx="1919286" cy="714375"/>
          </a:xfrm>
          <a:prstGeom prst="rect">
            <a:avLst/>
          </a:prstGeom>
          <a:noFill/>
          <a:ln w="9525">
            <a:noFill/>
            <a:miter lim="800000"/>
            <a:headEnd/>
            <a:tailEnd/>
          </a:ln>
        </p:spPr>
      </p:pic>
      <p:sp>
        <p:nvSpPr>
          <p:cNvPr id="3" name="ZoneTexte 2"/>
          <p:cNvSpPr txBox="1"/>
          <p:nvPr/>
        </p:nvSpPr>
        <p:spPr>
          <a:xfrm>
            <a:off x="3728864" y="4584501"/>
            <a:ext cx="2387190" cy="738664"/>
          </a:xfrm>
          <a:prstGeom prst="rect">
            <a:avLst/>
          </a:prstGeom>
          <a:noFill/>
        </p:spPr>
        <p:txBody>
          <a:bodyPr wrap="square" rtlCol="0">
            <a:spAutoFit/>
          </a:bodyPr>
          <a:lstStyle/>
          <a:p>
            <a:pPr lvl="1" algn="ctr"/>
            <a:endParaRPr lang="fr-FR" sz="1400" b="1" dirty="0">
              <a:solidFill>
                <a:srgbClr val="920000"/>
              </a:solidFill>
            </a:endParaRPr>
          </a:p>
          <a:p>
            <a:pPr marL="0" lvl="1" algn="ctr"/>
            <a:r>
              <a:rPr lang="fr-FR" sz="1400" b="1" dirty="0" smtClean="0">
                <a:solidFill>
                  <a:srgbClr val="920000"/>
                </a:solidFill>
              </a:rPr>
              <a:t>DIAMANT est un système fils du SNDS</a:t>
            </a:r>
            <a:endParaRPr lang="fr-FR" sz="1400" b="1" dirty="0">
              <a:solidFill>
                <a:srgbClr val="920000"/>
              </a:solidFill>
            </a:endParaRPr>
          </a:p>
        </p:txBody>
      </p:sp>
      <p:cxnSp>
        <p:nvCxnSpPr>
          <p:cNvPr id="7" name="Straight Connector 66">
            <a:extLst>
              <a:ext uri="{FF2B5EF4-FFF2-40B4-BE49-F238E27FC236}">
                <a16:creationId xmlns:a16="http://schemas.microsoft.com/office/drawing/2014/main" id="{677655DC-576C-4B06-A3BD-91E28D941E8C}"/>
              </a:ext>
            </a:extLst>
          </p:cNvPr>
          <p:cNvCxnSpPr/>
          <p:nvPr/>
        </p:nvCxnSpPr>
        <p:spPr>
          <a:xfrm>
            <a:off x="6229610" y="1912127"/>
            <a:ext cx="265740" cy="0"/>
          </a:xfrm>
          <a:prstGeom prst="line">
            <a:avLst/>
          </a:prstGeom>
          <a:noFill/>
          <a:ln w="22225" cap="flat" cmpd="sng" algn="ctr">
            <a:solidFill>
              <a:schemeClr val="accent6">
                <a:lumMod val="60000"/>
                <a:lumOff val="40000"/>
              </a:schemeClr>
            </a:solidFill>
            <a:prstDash val="sysDash"/>
            <a:miter lim="800000"/>
            <a:headEnd type="none"/>
            <a:tailEnd type="diamond" w="lg" len="lg"/>
          </a:ln>
          <a:effectLst/>
        </p:spPr>
      </p:cxnSp>
      <p:cxnSp>
        <p:nvCxnSpPr>
          <p:cNvPr id="8" name="Straight Connector 67">
            <a:extLst>
              <a:ext uri="{FF2B5EF4-FFF2-40B4-BE49-F238E27FC236}">
                <a16:creationId xmlns:a16="http://schemas.microsoft.com/office/drawing/2014/main" id="{80B0E9A1-FAEA-4A28-A5BB-05F4CFC12B1F}"/>
              </a:ext>
            </a:extLst>
          </p:cNvPr>
          <p:cNvCxnSpPr/>
          <p:nvPr/>
        </p:nvCxnSpPr>
        <p:spPr>
          <a:xfrm flipH="1">
            <a:off x="5814419" y="1912127"/>
            <a:ext cx="415193" cy="446992"/>
          </a:xfrm>
          <a:prstGeom prst="line">
            <a:avLst/>
          </a:prstGeom>
          <a:noFill/>
          <a:ln w="22225" cap="flat" cmpd="sng" algn="ctr">
            <a:solidFill>
              <a:schemeClr val="accent6">
                <a:lumMod val="60000"/>
                <a:lumOff val="40000"/>
              </a:schemeClr>
            </a:solidFill>
            <a:prstDash val="sysDash"/>
            <a:miter lim="800000"/>
          </a:ln>
          <a:effectLst/>
        </p:spPr>
      </p:cxnSp>
      <p:cxnSp>
        <p:nvCxnSpPr>
          <p:cNvPr id="9" name="Straight Connector 68">
            <a:extLst>
              <a:ext uri="{FF2B5EF4-FFF2-40B4-BE49-F238E27FC236}">
                <a16:creationId xmlns:a16="http://schemas.microsoft.com/office/drawing/2014/main" id="{5F17BC62-3659-419B-9843-FD3E7E0244CC}"/>
              </a:ext>
            </a:extLst>
          </p:cNvPr>
          <p:cNvCxnSpPr/>
          <p:nvPr>
            <p:custDataLst>
              <p:tags r:id="rId1"/>
            </p:custDataLst>
          </p:nvPr>
        </p:nvCxnSpPr>
        <p:spPr>
          <a:xfrm>
            <a:off x="3627890" y="1912127"/>
            <a:ext cx="396304" cy="446992"/>
          </a:xfrm>
          <a:prstGeom prst="line">
            <a:avLst/>
          </a:prstGeom>
          <a:noFill/>
          <a:ln w="22225" cap="flat" cmpd="sng" algn="ctr">
            <a:solidFill>
              <a:schemeClr val="accent6">
                <a:lumMod val="60000"/>
                <a:lumOff val="40000"/>
              </a:schemeClr>
            </a:solidFill>
            <a:prstDash val="sysDash"/>
            <a:miter lim="800000"/>
          </a:ln>
          <a:effectLst/>
        </p:spPr>
      </p:cxnSp>
      <p:cxnSp>
        <p:nvCxnSpPr>
          <p:cNvPr id="10" name="Straight Connector 69">
            <a:extLst>
              <a:ext uri="{FF2B5EF4-FFF2-40B4-BE49-F238E27FC236}">
                <a16:creationId xmlns:a16="http://schemas.microsoft.com/office/drawing/2014/main" id="{788406FA-C018-4876-98F3-3E5C1D3B3AFD}"/>
              </a:ext>
            </a:extLst>
          </p:cNvPr>
          <p:cNvCxnSpPr/>
          <p:nvPr>
            <p:custDataLst>
              <p:tags r:id="rId2"/>
            </p:custDataLst>
          </p:nvPr>
        </p:nvCxnSpPr>
        <p:spPr>
          <a:xfrm flipV="1">
            <a:off x="3632566" y="3916134"/>
            <a:ext cx="302641" cy="265522"/>
          </a:xfrm>
          <a:prstGeom prst="line">
            <a:avLst/>
          </a:prstGeom>
          <a:noFill/>
          <a:ln w="22225" cap="flat" cmpd="sng" algn="ctr">
            <a:solidFill>
              <a:schemeClr val="accent6">
                <a:lumMod val="60000"/>
                <a:lumOff val="40000"/>
              </a:schemeClr>
            </a:solidFill>
            <a:prstDash val="sysDash"/>
            <a:miter lim="800000"/>
          </a:ln>
          <a:effectLst/>
        </p:spPr>
      </p:cxnSp>
      <p:cxnSp>
        <p:nvCxnSpPr>
          <p:cNvPr id="11" name="Straight Connector 70">
            <a:extLst>
              <a:ext uri="{FF2B5EF4-FFF2-40B4-BE49-F238E27FC236}">
                <a16:creationId xmlns:a16="http://schemas.microsoft.com/office/drawing/2014/main" id="{87EA9DA3-6648-48F9-BA9D-355A3A2D6EC0}"/>
              </a:ext>
            </a:extLst>
          </p:cNvPr>
          <p:cNvCxnSpPr/>
          <p:nvPr>
            <p:custDataLst>
              <p:tags r:id="rId3"/>
            </p:custDataLst>
          </p:nvPr>
        </p:nvCxnSpPr>
        <p:spPr>
          <a:xfrm flipH="1" flipV="1">
            <a:off x="5913875" y="3909724"/>
            <a:ext cx="313120" cy="271933"/>
          </a:xfrm>
          <a:prstGeom prst="line">
            <a:avLst/>
          </a:prstGeom>
          <a:noFill/>
          <a:ln w="22225" cap="flat" cmpd="sng" algn="ctr">
            <a:solidFill>
              <a:schemeClr val="accent6">
                <a:lumMod val="60000"/>
                <a:lumOff val="40000"/>
              </a:schemeClr>
            </a:solidFill>
            <a:prstDash val="sysDash"/>
            <a:miter lim="800000"/>
          </a:ln>
          <a:effectLst/>
        </p:spPr>
      </p:cxnSp>
      <p:sp>
        <p:nvSpPr>
          <p:cNvPr id="12" name="Freeform 5">
            <a:extLst>
              <a:ext uri="{FF2B5EF4-FFF2-40B4-BE49-F238E27FC236}">
                <a16:creationId xmlns:a16="http://schemas.microsoft.com/office/drawing/2014/main" id="{0CD7CCC0-FD88-46F4-B6AB-B8BA7192399E}"/>
              </a:ext>
            </a:extLst>
          </p:cNvPr>
          <p:cNvSpPr>
            <a:spLocks/>
          </p:cNvSpPr>
          <p:nvPr>
            <p:custDataLst>
              <p:tags r:id="rId4"/>
            </p:custDataLst>
          </p:nvPr>
        </p:nvSpPr>
        <p:spPr bwMode="auto">
          <a:xfrm>
            <a:off x="3878794" y="2132287"/>
            <a:ext cx="1038671" cy="1038671"/>
          </a:xfrm>
          <a:custGeom>
            <a:avLst/>
            <a:gdLst>
              <a:gd name="T0" fmla="*/ 1256 w 1256"/>
              <a:gd name="T1" fmla="*/ 1256 h 1256"/>
              <a:gd name="T2" fmla="*/ 1256 w 1256"/>
              <a:gd name="T3" fmla="*/ 0 h 1256"/>
              <a:gd name="T4" fmla="*/ 0 w 1256"/>
              <a:gd name="T5" fmla="*/ 1256 h 1256"/>
              <a:gd name="T6" fmla="*/ 1256 w 1256"/>
              <a:gd name="T7" fmla="*/ 1256 h 1256"/>
            </a:gdLst>
            <a:ahLst/>
            <a:cxnLst>
              <a:cxn ang="0">
                <a:pos x="T0" y="T1"/>
              </a:cxn>
              <a:cxn ang="0">
                <a:pos x="T2" y="T3"/>
              </a:cxn>
              <a:cxn ang="0">
                <a:pos x="T4" y="T5"/>
              </a:cxn>
              <a:cxn ang="0">
                <a:pos x="T6" y="T7"/>
              </a:cxn>
            </a:cxnLst>
            <a:rect l="0" t="0" r="r" b="b"/>
            <a:pathLst>
              <a:path w="1256" h="1256">
                <a:moveTo>
                  <a:pt x="1256" y="1256"/>
                </a:moveTo>
                <a:cubicBezTo>
                  <a:pt x="1256" y="0"/>
                  <a:pt x="1256" y="0"/>
                  <a:pt x="1256" y="0"/>
                </a:cubicBezTo>
                <a:cubicBezTo>
                  <a:pt x="571" y="18"/>
                  <a:pt x="18" y="571"/>
                  <a:pt x="0" y="1256"/>
                </a:cubicBezTo>
                <a:lnTo>
                  <a:pt x="1256" y="1256"/>
                </a:lnTo>
                <a:close/>
              </a:path>
            </a:pathLst>
          </a:custGeom>
          <a:solidFill>
            <a:schemeClr val="accent2">
              <a:lumMod val="75000"/>
            </a:schemeClr>
          </a:solidFill>
          <a:ln>
            <a:solidFill>
              <a:schemeClr val="accent2">
                <a:lumMod val="75000"/>
              </a:schemeClr>
            </a:solidFill>
          </a:ln>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fr-FR" sz="1200" b="1" kern="0" dirty="0">
              <a:solidFill>
                <a:schemeClr val="bg1"/>
              </a:solidFill>
              <a:latin typeface="+mj-lt"/>
            </a:endParaRPr>
          </a:p>
        </p:txBody>
      </p:sp>
      <p:sp>
        <p:nvSpPr>
          <p:cNvPr id="14" name="Freeform 6">
            <a:extLst>
              <a:ext uri="{FF2B5EF4-FFF2-40B4-BE49-F238E27FC236}">
                <a16:creationId xmlns:a16="http://schemas.microsoft.com/office/drawing/2014/main" id="{476252DD-709A-4ED3-939A-A8E28402A35D}"/>
              </a:ext>
            </a:extLst>
          </p:cNvPr>
          <p:cNvSpPr>
            <a:spLocks/>
          </p:cNvSpPr>
          <p:nvPr>
            <p:custDataLst>
              <p:tags r:id="rId5"/>
            </p:custDataLst>
          </p:nvPr>
        </p:nvSpPr>
        <p:spPr bwMode="auto">
          <a:xfrm>
            <a:off x="4953237" y="2132287"/>
            <a:ext cx="1038671" cy="1038671"/>
          </a:xfrm>
          <a:custGeom>
            <a:avLst/>
            <a:gdLst>
              <a:gd name="T0" fmla="*/ 0 w 1256"/>
              <a:gd name="T1" fmla="*/ 1256 h 1256"/>
              <a:gd name="T2" fmla="*/ 1256 w 1256"/>
              <a:gd name="T3" fmla="*/ 1256 h 1256"/>
              <a:gd name="T4" fmla="*/ 0 w 1256"/>
              <a:gd name="T5" fmla="*/ 0 h 1256"/>
              <a:gd name="T6" fmla="*/ 0 w 1256"/>
              <a:gd name="T7" fmla="*/ 1256 h 1256"/>
            </a:gdLst>
            <a:ahLst/>
            <a:cxnLst>
              <a:cxn ang="0">
                <a:pos x="T0" y="T1"/>
              </a:cxn>
              <a:cxn ang="0">
                <a:pos x="T2" y="T3"/>
              </a:cxn>
              <a:cxn ang="0">
                <a:pos x="T4" y="T5"/>
              </a:cxn>
              <a:cxn ang="0">
                <a:pos x="T6" y="T7"/>
              </a:cxn>
            </a:cxnLst>
            <a:rect l="0" t="0" r="r" b="b"/>
            <a:pathLst>
              <a:path w="1256" h="1256">
                <a:moveTo>
                  <a:pt x="0" y="1256"/>
                </a:moveTo>
                <a:cubicBezTo>
                  <a:pt x="1256" y="1256"/>
                  <a:pt x="1256" y="1256"/>
                  <a:pt x="1256" y="1256"/>
                </a:cubicBezTo>
                <a:cubicBezTo>
                  <a:pt x="1238" y="571"/>
                  <a:pt x="685" y="18"/>
                  <a:pt x="0" y="0"/>
                </a:cubicBezTo>
                <a:lnTo>
                  <a:pt x="0" y="1256"/>
                </a:lnTo>
                <a:close/>
              </a:path>
            </a:pathLst>
          </a:custGeom>
          <a:solidFill>
            <a:schemeClr val="accent2">
              <a:lumMod val="75000"/>
            </a:schemeClr>
          </a:solidFill>
          <a:ln>
            <a:solidFill>
              <a:schemeClr val="accent2">
                <a:lumMod val="75000"/>
              </a:schemeClr>
            </a:solidFill>
          </a:ln>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fr-FR" sz="1200" b="1" kern="0" dirty="0">
              <a:solidFill>
                <a:schemeClr val="bg1"/>
              </a:solidFill>
              <a:latin typeface="+mj-lt"/>
            </a:endParaRPr>
          </a:p>
        </p:txBody>
      </p:sp>
      <p:sp>
        <p:nvSpPr>
          <p:cNvPr id="15" name="Freeform 7">
            <a:extLst>
              <a:ext uri="{FF2B5EF4-FFF2-40B4-BE49-F238E27FC236}">
                <a16:creationId xmlns:a16="http://schemas.microsoft.com/office/drawing/2014/main" id="{41511BCB-39D9-4FAE-B7A5-03D9ED3602DE}"/>
              </a:ext>
            </a:extLst>
          </p:cNvPr>
          <p:cNvSpPr>
            <a:spLocks/>
          </p:cNvSpPr>
          <p:nvPr>
            <p:custDataLst>
              <p:tags r:id="rId6"/>
            </p:custDataLst>
          </p:nvPr>
        </p:nvSpPr>
        <p:spPr bwMode="auto">
          <a:xfrm>
            <a:off x="4946670" y="3231695"/>
            <a:ext cx="1038671" cy="1038671"/>
          </a:xfrm>
          <a:custGeom>
            <a:avLst/>
            <a:gdLst>
              <a:gd name="T0" fmla="*/ 0 w 1256"/>
              <a:gd name="T1" fmla="*/ 0 h 1256"/>
              <a:gd name="T2" fmla="*/ 0 w 1256"/>
              <a:gd name="T3" fmla="*/ 1256 h 1256"/>
              <a:gd name="T4" fmla="*/ 1256 w 1256"/>
              <a:gd name="T5" fmla="*/ 0 h 1256"/>
              <a:gd name="T6" fmla="*/ 0 w 1256"/>
              <a:gd name="T7" fmla="*/ 0 h 1256"/>
            </a:gdLst>
            <a:ahLst/>
            <a:cxnLst>
              <a:cxn ang="0">
                <a:pos x="T0" y="T1"/>
              </a:cxn>
              <a:cxn ang="0">
                <a:pos x="T2" y="T3"/>
              </a:cxn>
              <a:cxn ang="0">
                <a:pos x="T4" y="T5"/>
              </a:cxn>
              <a:cxn ang="0">
                <a:pos x="T6" y="T7"/>
              </a:cxn>
            </a:cxnLst>
            <a:rect l="0" t="0" r="r" b="b"/>
            <a:pathLst>
              <a:path w="1256" h="1256">
                <a:moveTo>
                  <a:pt x="0" y="0"/>
                </a:moveTo>
                <a:cubicBezTo>
                  <a:pt x="0" y="1256"/>
                  <a:pt x="0" y="1256"/>
                  <a:pt x="0" y="1256"/>
                </a:cubicBezTo>
                <a:cubicBezTo>
                  <a:pt x="685" y="1238"/>
                  <a:pt x="1238" y="685"/>
                  <a:pt x="1256" y="0"/>
                </a:cubicBezTo>
                <a:lnTo>
                  <a:pt x="0" y="0"/>
                </a:lnTo>
                <a:close/>
              </a:path>
            </a:pathLst>
          </a:custGeom>
          <a:solidFill>
            <a:schemeClr val="accent2">
              <a:lumMod val="75000"/>
            </a:schemeClr>
          </a:solidFill>
          <a:ln>
            <a:solidFill>
              <a:schemeClr val="accent2">
                <a:lumMod val="75000"/>
              </a:schemeClr>
            </a:solidFill>
          </a:ln>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fr-FR" sz="1200" b="1" kern="0" dirty="0">
              <a:solidFill>
                <a:schemeClr val="bg1"/>
              </a:solidFill>
              <a:latin typeface="+mj-lt"/>
            </a:endParaRPr>
          </a:p>
        </p:txBody>
      </p:sp>
      <p:sp>
        <p:nvSpPr>
          <p:cNvPr id="16" name="Freeform 8">
            <a:extLst>
              <a:ext uri="{FF2B5EF4-FFF2-40B4-BE49-F238E27FC236}">
                <a16:creationId xmlns:a16="http://schemas.microsoft.com/office/drawing/2014/main" id="{A1037BB8-9E6F-4B3E-BF16-D34AB7EA3DC3}"/>
              </a:ext>
            </a:extLst>
          </p:cNvPr>
          <p:cNvSpPr>
            <a:spLocks/>
          </p:cNvSpPr>
          <p:nvPr>
            <p:custDataLst>
              <p:tags r:id="rId7"/>
            </p:custDataLst>
          </p:nvPr>
        </p:nvSpPr>
        <p:spPr bwMode="auto">
          <a:xfrm>
            <a:off x="3863029" y="3231695"/>
            <a:ext cx="1038671" cy="1038671"/>
          </a:xfrm>
          <a:custGeom>
            <a:avLst/>
            <a:gdLst>
              <a:gd name="T0" fmla="*/ 1256 w 1256"/>
              <a:gd name="T1" fmla="*/ 0 h 1256"/>
              <a:gd name="T2" fmla="*/ 0 w 1256"/>
              <a:gd name="T3" fmla="*/ 0 h 1256"/>
              <a:gd name="T4" fmla="*/ 1256 w 1256"/>
              <a:gd name="T5" fmla="*/ 1256 h 1256"/>
              <a:gd name="T6" fmla="*/ 1256 w 1256"/>
              <a:gd name="T7" fmla="*/ 0 h 1256"/>
            </a:gdLst>
            <a:ahLst/>
            <a:cxnLst>
              <a:cxn ang="0">
                <a:pos x="T0" y="T1"/>
              </a:cxn>
              <a:cxn ang="0">
                <a:pos x="T2" y="T3"/>
              </a:cxn>
              <a:cxn ang="0">
                <a:pos x="T4" y="T5"/>
              </a:cxn>
              <a:cxn ang="0">
                <a:pos x="T6" y="T7"/>
              </a:cxn>
            </a:cxnLst>
            <a:rect l="0" t="0" r="r" b="b"/>
            <a:pathLst>
              <a:path w="1256" h="1256">
                <a:moveTo>
                  <a:pt x="1256" y="0"/>
                </a:moveTo>
                <a:cubicBezTo>
                  <a:pt x="0" y="0"/>
                  <a:pt x="0" y="0"/>
                  <a:pt x="0" y="0"/>
                </a:cubicBezTo>
                <a:cubicBezTo>
                  <a:pt x="18" y="685"/>
                  <a:pt x="571" y="1238"/>
                  <a:pt x="1256" y="1256"/>
                </a:cubicBezTo>
                <a:lnTo>
                  <a:pt x="1256" y="0"/>
                </a:lnTo>
                <a:close/>
              </a:path>
            </a:pathLst>
          </a:custGeom>
          <a:solidFill>
            <a:schemeClr val="accent2">
              <a:lumMod val="75000"/>
            </a:schemeClr>
          </a:solidFill>
          <a:ln>
            <a:solidFill>
              <a:schemeClr val="accent2">
                <a:lumMod val="75000"/>
              </a:schemeClr>
            </a:solidFill>
          </a:ln>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fr-FR" sz="1200" b="1" kern="0" dirty="0">
              <a:solidFill>
                <a:schemeClr val="bg1"/>
              </a:solidFill>
              <a:latin typeface="+mj-lt"/>
            </a:endParaRPr>
          </a:p>
        </p:txBody>
      </p:sp>
      <p:cxnSp>
        <p:nvCxnSpPr>
          <p:cNvPr id="17" name="Straight Connector 75">
            <a:extLst>
              <a:ext uri="{FF2B5EF4-FFF2-40B4-BE49-F238E27FC236}">
                <a16:creationId xmlns:a16="http://schemas.microsoft.com/office/drawing/2014/main" id="{09178D74-4625-40F1-91C2-D790AB6CE5CD}"/>
              </a:ext>
            </a:extLst>
          </p:cNvPr>
          <p:cNvCxnSpPr/>
          <p:nvPr>
            <p:custDataLst>
              <p:tags r:id="rId8"/>
            </p:custDataLst>
          </p:nvPr>
        </p:nvCxnSpPr>
        <p:spPr>
          <a:xfrm flipH="1">
            <a:off x="3362151" y="1912127"/>
            <a:ext cx="265740" cy="0"/>
          </a:xfrm>
          <a:prstGeom prst="line">
            <a:avLst/>
          </a:prstGeom>
          <a:noFill/>
          <a:ln w="22225" cap="flat" cmpd="sng" algn="ctr">
            <a:solidFill>
              <a:schemeClr val="accent6">
                <a:lumMod val="60000"/>
                <a:lumOff val="40000"/>
              </a:schemeClr>
            </a:solidFill>
            <a:prstDash val="sysDash"/>
            <a:miter lim="800000"/>
            <a:headEnd type="none"/>
            <a:tailEnd type="diamond" w="lg" len="lg"/>
          </a:ln>
          <a:effectLst/>
        </p:spPr>
      </p:cxnSp>
      <p:cxnSp>
        <p:nvCxnSpPr>
          <p:cNvPr id="18" name="Straight Connector 76">
            <a:extLst>
              <a:ext uri="{FF2B5EF4-FFF2-40B4-BE49-F238E27FC236}">
                <a16:creationId xmlns:a16="http://schemas.microsoft.com/office/drawing/2014/main" id="{4FFC1C80-5286-4A30-B6F0-94C594330DF9}"/>
              </a:ext>
            </a:extLst>
          </p:cNvPr>
          <p:cNvCxnSpPr/>
          <p:nvPr>
            <p:custDataLst>
              <p:tags r:id="rId9"/>
            </p:custDataLst>
          </p:nvPr>
        </p:nvCxnSpPr>
        <p:spPr>
          <a:xfrm rot="10800000" flipH="1">
            <a:off x="6225827" y="4178364"/>
            <a:ext cx="265740" cy="0"/>
          </a:xfrm>
          <a:prstGeom prst="line">
            <a:avLst/>
          </a:prstGeom>
          <a:noFill/>
          <a:ln w="22225" cap="flat" cmpd="sng" algn="ctr">
            <a:solidFill>
              <a:schemeClr val="accent6">
                <a:lumMod val="60000"/>
                <a:lumOff val="40000"/>
              </a:schemeClr>
            </a:solidFill>
            <a:prstDash val="sysDash"/>
            <a:miter lim="800000"/>
            <a:headEnd type="none"/>
            <a:tailEnd type="diamond" w="lg" len="lg"/>
          </a:ln>
          <a:effectLst/>
        </p:spPr>
      </p:cxnSp>
      <p:cxnSp>
        <p:nvCxnSpPr>
          <p:cNvPr id="19" name="Straight Connector 77">
            <a:extLst>
              <a:ext uri="{FF2B5EF4-FFF2-40B4-BE49-F238E27FC236}">
                <a16:creationId xmlns:a16="http://schemas.microsoft.com/office/drawing/2014/main" id="{580DC85C-5E63-44D7-830C-3F43DA956907}"/>
              </a:ext>
            </a:extLst>
          </p:cNvPr>
          <p:cNvCxnSpPr/>
          <p:nvPr>
            <p:custDataLst>
              <p:tags r:id="rId10"/>
            </p:custDataLst>
          </p:nvPr>
        </p:nvCxnSpPr>
        <p:spPr>
          <a:xfrm rot="10800000">
            <a:off x="3362756" y="4178364"/>
            <a:ext cx="265740" cy="0"/>
          </a:xfrm>
          <a:prstGeom prst="line">
            <a:avLst/>
          </a:prstGeom>
          <a:noFill/>
          <a:ln w="22225" cap="flat" cmpd="sng" algn="ctr">
            <a:solidFill>
              <a:schemeClr val="accent6">
                <a:lumMod val="60000"/>
                <a:lumOff val="40000"/>
              </a:schemeClr>
            </a:solidFill>
            <a:prstDash val="sysDash"/>
            <a:miter lim="800000"/>
            <a:headEnd type="none"/>
            <a:tailEnd type="diamond" w="lg" len="lg"/>
          </a:ln>
          <a:effectLst/>
        </p:spPr>
      </p:cxnSp>
      <p:sp>
        <p:nvSpPr>
          <p:cNvPr id="20" name="Rectangle 19">
            <a:extLst>
              <a:ext uri="{FF2B5EF4-FFF2-40B4-BE49-F238E27FC236}">
                <a16:creationId xmlns:a16="http://schemas.microsoft.com/office/drawing/2014/main" id="{16ABD49C-7182-4535-9532-30758C33F6FD}"/>
              </a:ext>
            </a:extLst>
          </p:cNvPr>
          <p:cNvSpPr/>
          <p:nvPr>
            <p:custDataLst>
              <p:tags r:id="rId11"/>
            </p:custDataLst>
          </p:nvPr>
        </p:nvSpPr>
        <p:spPr>
          <a:xfrm>
            <a:off x="3656856" y="2877356"/>
            <a:ext cx="1284119" cy="276999"/>
          </a:xfrm>
          <a:prstGeom prst="rect">
            <a:avLst/>
          </a:prstGeom>
          <a:noFill/>
        </p:spPr>
        <p:txBody>
          <a:bodyPr wrap="square">
            <a:spAutoFit/>
          </a:bodyPr>
          <a:lstStyle/>
          <a:p>
            <a:pPr algn="r">
              <a:buClr>
                <a:schemeClr val="accent1"/>
              </a:buClr>
            </a:pPr>
            <a:r>
              <a:rPr lang="fr-FR" sz="1200" b="1" dirty="0" smtClean="0">
                <a:solidFill>
                  <a:schemeClr val="bg1"/>
                </a:solidFill>
                <a:latin typeface="+mj-lt"/>
              </a:rPr>
              <a:t>Exhaustivité</a:t>
            </a:r>
            <a:endParaRPr lang="fr-FR" sz="1200" b="1" dirty="0">
              <a:solidFill>
                <a:schemeClr val="bg1"/>
              </a:solidFill>
              <a:latin typeface="+mj-lt"/>
            </a:endParaRPr>
          </a:p>
        </p:txBody>
      </p:sp>
      <p:sp>
        <p:nvSpPr>
          <p:cNvPr id="29" name="Rectangle 28">
            <a:extLst>
              <a:ext uri="{FF2B5EF4-FFF2-40B4-BE49-F238E27FC236}">
                <a16:creationId xmlns:a16="http://schemas.microsoft.com/office/drawing/2014/main" id="{077335E8-3873-4C37-8A37-6371E9B1B623}"/>
              </a:ext>
            </a:extLst>
          </p:cNvPr>
          <p:cNvSpPr/>
          <p:nvPr>
            <p:custDataLst>
              <p:tags r:id="rId12"/>
            </p:custDataLst>
          </p:nvPr>
        </p:nvSpPr>
        <p:spPr>
          <a:xfrm>
            <a:off x="4953000" y="2877357"/>
            <a:ext cx="1283338" cy="276999"/>
          </a:xfrm>
          <a:prstGeom prst="rect">
            <a:avLst/>
          </a:prstGeom>
          <a:noFill/>
        </p:spPr>
        <p:txBody>
          <a:bodyPr wrap="square">
            <a:spAutoFit/>
          </a:bodyPr>
          <a:lstStyle/>
          <a:p>
            <a:pPr>
              <a:buClr>
                <a:schemeClr val="accent1"/>
              </a:buClr>
            </a:pPr>
            <a:r>
              <a:rPr lang="fr-FR" sz="1200" b="1" dirty="0" smtClean="0">
                <a:solidFill>
                  <a:schemeClr val="bg1"/>
                </a:solidFill>
                <a:latin typeface="+mj-lt"/>
              </a:rPr>
              <a:t>Rapidité</a:t>
            </a:r>
            <a:endParaRPr lang="fr-FR" sz="1200" b="1" dirty="0">
              <a:solidFill>
                <a:schemeClr val="bg1"/>
              </a:solidFill>
              <a:latin typeface="+mj-lt"/>
            </a:endParaRPr>
          </a:p>
        </p:txBody>
      </p:sp>
      <p:sp>
        <p:nvSpPr>
          <p:cNvPr id="30" name="Rectangle 29">
            <a:extLst>
              <a:ext uri="{FF2B5EF4-FFF2-40B4-BE49-F238E27FC236}">
                <a16:creationId xmlns:a16="http://schemas.microsoft.com/office/drawing/2014/main" id="{C85C99A7-B267-4892-B5A6-BA72C3352EF4}"/>
              </a:ext>
            </a:extLst>
          </p:cNvPr>
          <p:cNvSpPr/>
          <p:nvPr>
            <p:custDataLst>
              <p:tags r:id="rId13"/>
            </p:custDataLst>
          </p:nvPr>
        </p:nvSpPr>
        <p:spPr>
          <a:xfrm>
            <a:off x="4924305" y="3248297"/>
            <a:ext cx="1362622" cy="276999"/>
          </a:xfrm>
          <a:prstGeom prst="rect">
            <a:avLst/>
          </a:prstGeom>
          <a:noFill/>
        </p:spPr>
        <p:txBody>
          <a:bodyPr wrap="square">
            <a:spAutoFit/>
          </a:bodyPr>
          <a:lstStyle/>
          <a:p>
            <a:pPr>
              <a:buClr>
                <a:schemeClr val="accent1"/>
              </a:buClr>
            </a:pPr>
            <a:r>
              <a:rPr lang="fr-FR" sz="1200" b="1" dirty="0" smtClean="0">
                <a:solidFill>
                  <a:schemeClr val="bg1"/>
                </a:solidFill>
                <a:latin typeface="+mj-lt"/>
              </a:rPr>
              <a:t>Adaptabilité</a:t>
            </a:r>
            <a:endParaRPr lang="fr-FR" sz="1200" b="1" dirty="0">
              <a:solidFill>
                <a:schemeClr val="bg1"/>
              </a:solidFill>
              <a:latin typeface="+mj-lt"/>
            </a:endParaRPr>
          </a:p>
        </p:txBody>
      </p:sp>
      <p:sp>
        <p:nvSpPr>
          <p:cNvPr id="33" name="Rectangle 32">
            <a:extLst>
              <a:ext uri="{FF2B5EF4-FFF2-40B4-BE49-F238E27FC236}">
                <a16:creationId xmlns:a16="http://schemas.microsoft.com/office/drawing/2014/main" id="{9DD14580-79F4-49DF-8881-19126D697B6F}"/>
              </a:ext>
            </a:extLst>
          </p:cNvPr>
          <p:cNvSpPr/>
          <p:nvPr>
            <p:custDataLst>
              <p:tags r:id="rId14"/>
            </p:custDataLst>
          </p:nvPr>
        </p:nvSpPr>
        <p:spPr>
          <a:xfrm>
            <a:off x="3872880" y="3250938"/>
            <a:ext cx="1038672" cy="276999"/>
          </a:xfrm>
          <a:prstGeom prst="rect">
            <a:avLst/>
          </a:prstGeom>
          <a:noFill/>
        </p:spPr>
        <p:txBody>
          <a:bodyPr wrap="square">
            <a:spAutoFit/>
          </a:bodyPr>
          <a:lstStyle/>
          <a:p>
            <a:pPr algn="r">
              <a:buClr>
                <a:schemeClr val="accent1"/>
              </a:buClr>
            </a:pPr>
            <a:r>
              <a:rPr lang="fr-FR" sz="1200" b="1" dirty="0" smtClean="0">
                <a:solidFill>
                  <a:schemeClr val="bg1"/>
                </a:solidFill>
                <a:latin typeface="+mj-lt"/>
              </a:rPr>
              <a:t>Simplicité</a:t>
            </a:r>
            <a:endParaRPr lang="fr-FR" sz="1200" b="1" dirty="0">
              <a:solidFill>
                <a:schemeClr val="bg1"/>
              </a:solidFill>
              <a:latin typeface="+mj-lt"/>
            </a:endParaRPr>
          </a:p>
        </p:txBody>
      </p:sp>
      <p:sp>
        <p:nvSpPr>
          <p:cNvPr id="44" name="TextBox 87">
            <a:extLst>
              <a:ext uri="{FF2B5EF4-FFF2-40B4-BE49-F238E27FC236}">
                <a16:creationId xmlns:a16="http://schemas.microsoft.com/office/drawing/2014/main" id="{04FA6547-4DF4-4AE7-AE4E-3A1B172A25D9}"/>
              </a:ext>
            </a:extLst>
          </p:cNvPr>
          <p:cNvSpPr txBox="1"/>
          <p:nvPr>
            <p:custDataLst>
              <p:tags r:id="rId15"/>
            </p:custDataLst>
          </p:nvPr>
        </p:nvSpPr>
        <p:spPr>
          <a:xfrm>
            <a:off x="457202" y="2356774"/>
            <a:ext cx="2728270" cy="1399314"/>
          </a:xfrm>
          <a:prstGeom prst="rect">
            <a:avLst/>
          </a:prstGeom>
          <a:solidFill>
            <a:schemeClr val="bg1"/>
          </a:solidFill>
          <a:ln w="6350" algn="ctr">
            <a:solidFill>
              <a:schemeClr val="accent6">
                <a:lumMod val="60000"/>
                <a:lumOff val="40000"/>
              </a:schemeClr>
            </a:solidFill>
            <a:prstDash val="sysDash"/>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63500" tIns="0" rIns="64800" bIns="0" numCol="1" spcCol="0" rtlCol="0" fromWordArt="0" anchor="ctr" anchorCtr="0" forceAA="0" compatLnSpc="1">
            <a:prstTxWarp prst="textNoShape">
              <a:avLst/>
            </a:prstTxWarp>
            <a:noAutofit/>
          </a:bodyPr>
          <a:lstStyle>
            <a:defPPr>
              <a:defRPr lang="en-US"/>
            </a:defPPr>
            <a:lvl1pPr marL="171450" indent="-171450">
              <a:spcBef>
                <a:spcPct val="0"/>
              </a:spcBef>
              <a:buClr>
                <a:schemeClr val="accent1"/>
              </a:buClr>
              <a:buSzPct val="90000"/>
              <a:buFont typeface="Arial" panose="020B0604020202020204" pitchFamily="34" charset="0"/>
              <a:buChar char="→"/>
              <a:defRPr sz="1000">
                <a:cs typeface="Arial" pitchFamily="34" charset="0"/>
              </a:defRPr>
            </a:lvl1pPr>
          </a:lstStyle>
          <a:p>
            <a:pPr marL="0" indent="0" algn="just">
              <a:buClrTx/>
              <a:buNone/>
            </a:pPr>
            <a:r>
              <a:rPr lang="fr-FR" sz="1100" dirty="0">
                <a:latin typeface="+mj-lt"/>
              </a:rPr>
              <a:t>DIAMANT est basé sur la solution </a:t>
            </a:r>
            <a:r>
              <a:rPr lang="fr-FR" sz="1100" b="1" dirty="0">
                <a:latin typeface="+mj-lt"/>
              </a:rPr>
              <a:t>Microsoft BI</a:t>
            </a:r>
            <a:r>
              <a:rPr lang="fr-FR" sz="1100" dirty="0">
                <a:latin typeface="+mj-lt"/>
              </a:rPr>
              <a:t> (Business Intelligence) permettant le croisement des données issues de sources multiples, et ce, à </a:t>
            </a:r>
            <a:r>
              <a:rPr lang="fr-FR" sz="1100" dirty="0" smtClean="0">
                <a:latin typeface="+mj-lt"/>
              </a:rPr>
              <a:t>différents niveaux </a:t>
            </a:r>
            <a:r>
              <a:rPr lang="fr-FR" sz="1100" dirty="0">
                <a:latin typeface="+mj-lt"/>
              </a:rPr>
              <a:t>de </a:t>
            </a:r>
            <a:r>
              <a:rPr lang="fr-FR" sz="1100" dirty="0" smtClean="0">
                <a:latin typeface="+mj-lt"/>
              </a:rPr>
              <a:t>consolidations permettant une analyse par forages successifs.</a:t>
            </a:r>
            <a:endParaRPr lang="fr-FR" sz="1100" dirty="0">
              <a:latin typeface="+mj-lt"/>
            </a:endParaRPr>
          </a:p>
        </p:txBody>
      </p:sp>
      <p:sp>
        <p:nvSpPr>
          <p:cNvPr id="45" name="Rectangle 44">
            <a:extLst>
              <a:ext uri="{FF2B5EF4-FFF2-40B4-BE49-F238E27FC236}">
                <a16:creationId xmlns:a16="http://schemas.microsoft.com/office/drawing/2014/main" id="{93C16355-E2FA-4ACE-A2BB-A0E57FAD2989}"/>
              </a:ext>
            </a:extLst>
          </p:cNvPr>
          <p:cNvSpPr/>
          <p:nvPr>
            <p:custDataLst>
              <p:tags r:id="rId16"/>
            </p:custDataLst>
          </p:nvPr>
        </p:nvSpPr>
        <p:spPr bwMode="gray">
          <a:xfrm>
            <a:off x="457201" y="1738019"/>
            <a:ext cx="2736215" cy="588316"/>
          </a:xfrm>
          <a:prstGeom prst="rect">
            <a:avLst/>
          </a:prstGeom>
          <a:solidFill>
            <a:schemeClr val="accent2">
              <a:lumMod val="75000"/>
            </a:schemeClr>
          </a:solidFill>
          <a:ln w="9525" algn="ctr">
            <a:noFill/>
            <a:miter lim="800000"/>
            <a:headEnd/>
            <a:tailEnd/>
          </a:ln>
          <a:effectLst>
            <a:outerShdw blurRad="50800" dist="38100" dir="2700000" algn="tl" rotWithShape="0">
              <a:prstClr val="black">
                <a:alpha val="40000"/>
              </a:prstClr>
            </a:outerShdw>
          </a:effectLst>
        </p:spPr>
        <p:txBody>
          <a:bodyPr lIns="457200" tIns="0" rIns="64800" bIns="0" rtlCol="0" anchor="ctr"/>
          <a:lstStyle/>
          <a:p>
            <a:pPr>
              <a:buSzPct val="90000"/>
            </a:pPr>
            <a:r>
              <a:rPr lang="fr-FR" sz="1200" dirty="0">
                <a:solidFill>
                  <a:schemeClr val="bg1"/>
                </a:solidFill>
                <a:latin typeface="+mj-lt"/>
              </a:rPr>
              <a:t>analyser des données consolidées et pouvoir les croiser entre elles</a:t>
            </a:r>
          </a:p>
        </p:txBody>
      </p:sp>
      <p:sp>
        <p:nvSpPr>
          <p:cNvPr id="46" name="Rectangle 45">
            <a:extLst>
              <a:ext uri="{FF2B5EF4-FFF2-40B4-BE49-F238E27FC236}">
                <a16:creationId xmlns:a16="http://schemas.microsoft.com/office/drawing/2014/main" id="{1A0F066E-EF04-48E4-A10A-6336AE9BD021}"/>
              </a:ext>
            </a:extLst>
          </p:cNvPr>
          <p:cNvSpPr/>
          <p:nvPr>
            <p:custDataLst>
              <p:tags r:id="rId17"/>
            </p:custDataLst>
          </p:nvPr>
        </p:nvSpPr>
        <p:spPr bwMode="gray">
          <a:xfrm>
            <a:off x="6648716" y="1738019"/>
            <a:ext cx="2735199" cy="588316"/>
          </a:xfrm>
          <a:prstGeom prst="rect">
            <a:avLst/>
          </a:prstGeom>
          <a:solidFill>
            <a:schemeClr val="accent2">
              <a:lumMod val="75000"/>
            </a:schemeClr>
          </a:solidFill>
          <a:ln w="9525" algn="ctr">
            <a:noFill/>
            <a:miter lim="800000"/>
            <a:headEnd/>
            <a:tailEnd/>
          </a:ln>
          <a:effectLst>
            <a:outerShdw blurRad="50800" dist="38100" dir="2700000" algn="tl" rotWithShape="0">
              <a:prstClr val="black">
                <a:alpha val="40000"/>
              </a:prstClr>
            </a:outerShdw>
          </a:effectLst>
        </p:spPr>
        <p:txBody>
          <a:bodyPr lIns="457200" tIns="0" rIns="64800" bIns="0" rtlCol="0" anchor="ctr"/>
          <a:lstStyle/>
          <a:p>
            <a:pPr>
              <a:buSzPct val="90000"/>
            </a:pPr>
            <a:r>
              <a:rPr lang="fr-FR" sz="1200" dirty="0">
                <a:solidFill>
                  <a:schemeClr val="bg1"/>
                </a:solidFill>
                <a:latin typeface="+mj-lt"/>
              </a:rPr>
              <a:t>avoir un </a:t>
            </a:r>
            <a:r>
              <a:rPr lang="fr-FR" sz="1200" dirty="0" smtClean="0">
                <a:solidFill>
                  <a:schemeClr val="bg1"/>
                </a:solidFill>
                <a:latin typeface="+mj-lt"/>
              </a:rPr>
              <a:t>système répondant </a:t>
            </a:r>
            <a:r>
              <a:rPr lang="fr-FR" sz="1200" dirty="0">
                <a:solidFill>
                  <a:schemeClr val="bg1"/>
                </a:solidFill>
                <a:latin typeface="+mj-lt"/>
              </a:rPr>
              <a:t>instantanément à la demande</a:t>
            </a:r>
            <a:endParaRPr lang="fr-FR" sz="1200" b="1" dirty="0">
              <a:solidFill>
                <a:schemeClr val="bg1"/>
              </a:solidFill>
              <a:effectLst>
                <a:outerShdw blurRad="38100" dist="38100" dir="2700000" algn="tl">
                  <a:srgbClr val="000000">
                    <a:alpha val="43137"/>
                  </a:srgbClr>
                </a:outerShdw>
              </a:effectLst>
              <a:latin typeface="+mj-lt"/>
            </a:endParaRPr>
          </a:p>
        </p:txBody>
      </p:sp>
      <p:sp>
        <p:nvSpPr>
          <p:cNvPr id="47" name="Rectangle 46">
            <a:extLst>
              <a:ext uri="{FF2B5EF4-FFF2-40B4-BE49-F238E27FC236}">
                <a16:creationId xmlns:a16="http://schemas.microsoft.com/office/drawing/2014/main" id="{F4C62EEC-A4AE-4D0E-98E9-01028256028A}"/>
              </a:ext>
            </a:extLst>
          </p:cNvPr>
          <p:cNvSpPr/>
          <p:nvPr>
            <p:custDataLst>
              <p:tags r:id="rId18"/>
            </p:custDataLst>
          </p:nvPr>
        </p:nvSpPr>
        <p:spPr bwMode="gray">
          <a:xfrm>
            <a:off x="6662899" y="2370549"/>
            <a:ext cx="2734281" cy="1351477"/>
          </a:xfrm>
          <a:prstGeom prst="rect">
            <a:avLst/>
          </a:prstGeom>
          <a:solidFill>
            <a:schemeClr val="bg1"/>
          </a:solidFill>
          <a:ln w="6350" algn="ctr">
            <a:solidFill>
              <a:schemeClr val="accent6">
                <a:lumMod val="60000"/>
                <a:lumOff val="40000"/>
              </a:schemeClr>
            </a:solidFill>
            <a:prstDash val="sysDash"/>
            <a:miter lim="800000"/>
            <a:headEnd/>
            <a:tailEnd/>
          </a:ln>
          <a:effectLst>
            <a:outerShdw blurRad="50800" dist="38100" dir="2700000" algn="tl" rotWithShape="0">
              <a:prstClr val="black">
                <a:alpha val="40000"/>
              </a:prstClr>
            </a:outerShdw>
          </a:effectLst>
        </p:spPr>
        <p:txBody>
          <a:bodyPr lIns="63500" tIns="0" rIns="64800" bIns="0" rtlCol="0" anchor="ctr"/>
          <a:lstStyle/>
          <a:p>
            <a:pPr algn="just"/>
            <a:r>
              <a:rPr lang="fr-FR" sz="1100" dirty="0" smtClean="0">
                <a:latin typeface="+mj-lt"/>
              </a:rPr>
              <a:t>DIAMANT </a:t>
            </a:r>
            <a:r>
              <a:rPr lang="fr-FR" sz="1100" dirty="0">
                <a:latin typeface="+mj-lt"/>
              </a:rPr>
              <a:t>utilise une </a:t>
            </a:r>
            <a:r>
              <a:rPr lang="fr-FR" sz="1100" b="1" dirty="0">
                <a:latin typeface="+mj-lt"/>
              </a:rPr>
              <a:t>technologie de pré-calcul </a:t>
            </a:r>
            <a:r>
              <a:rPr lang="fr-FR" sz="1100" dirty="0">
                <a:latin typeface="+mj-lt"/>
              </a:rPr>
              <a:t>au travers de cubes</a:t>
            </a:r>
            <a:r>
              <a:rPr lang="fr-FR" sz="1100" b="1" dirty="0">
                <a:latin typeface="+mj-lt"/>
              </a:rPr>
              <a:t> </a:t>
            </a:r>
            <a:r>
              <a:rPr lang="fr-FR" sz="1100" dirty="0">
                <a:latin typeface="+mj-lt"/>
              </a:rPr>
              <a:t>OLAP</a:t>
            </a:r>
          </a:p>
        </p:txBody>
      </p:sp>
      <p:sp>
        <p:nvSpPr>
          <p:cNvPr id="48" name="Rectangle 47">
            <a:extLst>
              <a:ext uri="{FF2B5EF4-FFF2-40B4-BE49-F238E27FC236}">
                <a16:creationId xmlns:a16="http://schemas.microsoft.com/office/drawing/2014/main" id="{E037C816-4DE0-4271-AB8C-82601F2166D7}"/>
              </a:ext>
            </a:extLst>
          </p:cNvPr>
          <p:cNvSpPr/>
          <p:nvPr>
            <p:custDataLst>
              <p:tags r:id="rId19"/>
            </p:custDataLst>
          </p:nvPr>
        </p:nvSpPr>
        <p:spPr bwMode="gray">
          <a:xfrm>
            <a:off x="6650549" y="3996185"/>
            <a:ext cx="2733366" cy="588316"/>
          </a:xfrm>
          <a:prstGeom prst="rect">
            <a:avLst/>
          </a:prstGeom>
          <a:solidFill>
            <a:schemeClr val="accent2">
              <a:lumMod val="75000"/>
            </a:schemeClr>
          </a:solidFill>
          <a:ln w="9525" algn="ctr">
            <a:noFill/>
            <a:miter lim="800000"/>
            <a:headEnd/>
            <a:tailEnd/>
          </a:ln>
          <a:effectLst>
            <a:outerShdw blurRad="50800" dist="38100" dir="2700000" algn="tl" rotWithShape="0">
              <a:prstClr val="black">
                <a:alpha val="40000"/>
              </a:prstClr>
            </a:outerShdw>
          </a:effectLst>
        </p:spPr>
        <p:txBody>
          <a:bodyPr lIns="457200" tIns="0" rIns="64800" bIns="0" rtlCol="0" anchor="ctr"/>
          <a:lstStyle/>
          <a:p>
            <a:pPr>
              <a:buSzPct val="90000"/>
            </a:pPr>
            <a:r>
              <a:rPr lang="fr-FR" sz="1100" dirty="0">
                <a:solidFill>
                  <a:schemeClr val="bg1"/>
                </a:solidFill>
                <a:latin typeface="+mj-lt"/>
              </a:rPr>
              <a:t>permettre à l’utilisateur de construire des applications branchées sur le système</a:t>
            </a:r>
            <a:endParaRPr lang="fr-FR" sz="1100" b="1" dirty="0">
              <a:solidFill>
                <a:schemeClr val="bg1"/>
              </a:solidFill>
              <a:effectLst>
                <a:outerShdw blurRad="38100" dist="38100" dir="2700000" algn="tl">
                  <a:srgbClr val="000000">
                    <a:alpha val="43137"/>
                  </a:srgbClr>
                </a:outerShdw>
              </a:effectLst>
              <a:latin typeface="+mj-lt"/>
            </a:endParaRPr>
          </a:p>
        </p:txBody>
      </p:sp>
      <p:sp>
        <p:nvSpPr>
          <p:cNvPr id="50" name="Rectangle 49">
            <a:extLst>
              <a:ext uri="{FF2B5EF4-FFF2-40B4-BE49-F238E27FC236}">
                <a16:creationId xmlns:a16="http://schemas.microsoft.com/office/drawing/2014/main" id="{CE3C1520-2ABE-40F9-BA53-A714BA3914BF}"/>
              </a:ext>
            </a:extLst>
          </p:cNvPr>
          <p:cNvSpPr/>
          <p:nvPr>
            <p:custDataLst>
              <p:tags r:id="rId20"/>
            </p:custDataLst>
          </p:nvPr>
        </p:nvSpPr>
        <p:spPr bwMode="gray">
          <a:xfrm>
            <a:off x="457201" y="3996185"/>
            <a:ext cx="2736215" cy="588316"/>
          </a:xfrm>
          <a:prstGeom prst="rect">
            <a:avLst/>
          </a:prstGeom>
          <a:solidFill>
            <a:schemeClr val="accent2">
              <a:lumMod val="75000"/>
            </a:schemeClr>
          </a:solidFill>
          <a:ln w="9525" algn="ctr">
            <a:noFill/>
            <a:miter lim="800000"/>
            <a:headEnd/>
            <a:tailEnd/>
          </a:ln>
          <a:effectLst>
            <a:outerShdw blurRad="50800" dist="38100" dir="2700000" algn="tl" rotWithShape="0">
              <a:prstClr val="black">
                <a:alpha val="40000"/>
              </a:prstClr>
            </a:outerShdw>
          </a:effectLst>
        </p:spPr>
        <p:txBody>
          <a:bodyPr lIns="457200" tIns="0" rIns="64800" bIns="0" rtlCol="0" anchor="ctr"/>
          <a:lstStyle/>
          <a:p>
            <a:pPr>
              <a:buSzPct val="90000"/>
            </a:pPr>
            <a:r>
              <a:rPr lang="fr-FR" sz="1200" dirty="0">
                <a:solidFill>
                  <a:schemeClr val="bg1"/>
                </a:solidFill>
                <a:latin typeface="+mj-lt"/>
              </a:rPr>
              <a:t>disposer d’un outil d’interrogation intégré à la bureautique</a:t>
            </a:r>
          </a:p>
        </p:txBody>
      </p:sp>
      <p:sp>
        <p:nvSpPr>
          <p:cNvPr id="51" name="Rectangle 50">
            <a:extLst>
              <a:ext uri="{FF2B5EF4-FFF2-40B4-BE49-F238E27FC236}">
                <a16:creationId xmlns:a16="http://schemas.microsoft.com/office/drawing/2014/main" id="{33881731-ABD6-4D1E-BC32-8720C67391CD}"/>
              </a:ext>
            </a:extLst>
          </p:cNvPr>
          <p:cNvSpPr/>
          <p:nvPr>
            <p:custDataLst>
              <p:tags r:id="rId21"/>
            </p:custDataLst>
          </p:nvPr>
        </p:nvSpPr>
        <p:spPr bwMode="gray">
          <a:xfrm>
            <a:off x="457201" y="4649595"/>
            <a:ext cx="2736215" cy="1227677"/>
          </a:xfrm>
          <a:prstGeom prst="rect">
            <a:avLst/>
          </a:prstGeom>
          <a:solidFill>
            <a:schemeClr val="bg1"/>
          </a:solidFill>
          <a:ln w="6350" algn="ctr">
            <a:solidFill>
              <a:schemeClr val="accent6">
                <a:lumMod val="60000"/>
                <a:lumOff val="40000"/>
              </a:schemeClr>
            </a:solidFill>
            <a:prstDash val="sysDash"/>
            <a:miter lim="800000"/>
            <a:headEnd/>
            <a:tailEnd/>
          </a:ln>
          <a:effectLst>
            <a:outerShdw blurRad="50800" dist="38100" dir="2700000" algn="tl" rotWithShape="0">
              <a:prstClr val="black">
                <a:alpha val="40000"/>
              </a:prstClr>
            </a:outerShdw>
          </a:effectLst>
        </p:spPr>
        <p:txBody>
          <a:bodyPr lIns="63500" tIns="0" rIns="64800" bIns="0" rtlCol="0" anchor="ctr"/>
          <a:lstStyle/>
          <a:p>
            <a:pPr algn="just">
              <a:buSzPct val="90000"/>
            </a:pPr>
            <a:r>
              <a:rPr lang="fr-FR" sz="1100" dirty="0">
                <a:latin typeface="+mj-lt"/>
              </a:rPr>
              <a:t>DIAMANT est </a:t>
            </a:r>
            <a:r>
              <a:rPr lang="fr-FR" sz="1100" b="1" dirty="0">
                <a:latin typeface="+mj-lt"/>
              </a:rPr>
              <a:t>intégré de manière transparente à Microsoft Excel </a:t>
            </a:r>
            <a:r>
              <a:rPr lang="fr-FR" sz="1100" dirty="0">
                <a:latin typeface="+mj-lt"/>
              </a:rPr>
              <a:t>sous la forme de Tableaux Croisé Dynamiques ou TCD familiers à tout utilisateur bureautique</a:t>
            </a:r>
          </a:p>
        </p:txBody>
      </p:sp>
      <p:sp>
        <p:nvSpPr>
          <p:cNvPr id="52" name="Pentagon 103">
            <a:extLst>
              <a:ext uri="{FF2B5EF4-FFF2-40B4-BE49-F238E27FC236}">
                <a16:creationId xmlns:a16="http://schemas.microsoft.com/office/drawing/2014/main" id="{3DDB272F-09C6-47E7-AABC-F61E28FAD62A}"/>
              </a:ext>
            </a:extLst>
          </p:cNvPr>
          <p:cNvSpPr/>
          <p:nvPr/>
        </p:nvSpPr>
        <p:spPr bwMode="gray">
          <a:xfrm>
            <a:off x="504306" y="1772079"/>
            <a:ext cx="221160" cy="280099"/>
          </a:xfrm>
          <a:prstGeom prst="homePlate">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r>
              <a:rPr lang="en-CA" sz="1200" b="1">
                <a:latin typeface="Arial Narrow" panose="020B0606020202030204" pitchFamily="34" charset="0"/>
                <a:cs typeface="Arial" pitchFamily="34" charset="0"/>
              </a:rPr>
              <a:t>1</a:t>
            </a:r>
          </a:p>
        </p:txBody>
      </p:sp>
      <p:sp>
        <p:nvSpPr>
          <p:cNvPr id="53" name="Pentagon 104">
            <a:extLst>
              <a:ext uri="{FF2B5EF4-FFF2-40B4-BE49-F238E27FC236}">
                <a16:creationId xmlns:a16="http://schemas.microsoft.com/office/drawing/2014/main" id="{236C8004-9D71-4A91-A14B-9B5A5CD17D8E}"/>
              </a:ext>
            </a:extLst>
          </p:cNvPr>
          <p:cNvSpPr/>
          <p:nvPr/>
        </p:nvSpPr>
        <p:spPr bwMode="gray">
          <a:xfrm>
            <a:off x="504306" y="4030245"/>
            <a:ext cx="221160" cy="280099"/>
          </a:xfrm>
          <a:prstGeom prst="homePlate">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r>
              <a:rPr lang="en-CA" sz="1200" b="1" dirty="0">
                <a:latin typeface="Arial Narrow" panose="020B0606020202030204" pitchFamily="34" charset="0"/>
                <a:cs typeface="Arial" pitchFamily="34" charset="0"/>
              </a:rPr>
              <a:t>3</a:t>
            </a:r>
          </a:p>
        </p:txBody>
      </p:sp>
      <p:sp>
        <p:nvSpPr>
          <p:cNvPr id="54" name="Pentagon 105">
            <a:extLst>
              <a:ext uri="{FF2B5EF4-FFF2-40B4-BE49-F238E27FC236}">
                <a16:creationId xmlns:a16="http://schemas.microsoft.com/office/drawing/2014/main" id="{957CCACB-03C7-4BF3-8D86-A17C0A185533}"/>
              </a:ext>
            </a:extLst>
          </p:cNvPr>
          <p:cNvSpPr/>
          <p:nvPr/>
        </p:nvSpPr>
        <p:spPr bwMode="gray">
          <a:xfrm>
            <a:off x="6711262" y="1772079"/>
            <a:ext cx="221160" cy="280099"/>
          </a:xfrm>
          <a:prstGeom prst="homePlate">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r>
              <a:rPr lang="en-CA" sz="1200" b="1">
                <a:solidFill>
                  <a:schemeClr val="accent2">
                    <a:lumMod val="75000"/>
                  </a:schemeClr>
                </a:solidFill>
                <a:latin typeface="Arial Narrow" panose="020B0606020202030204" pitchFamily="34" charset="0"/>
                <a:cs typeface="Arial" pitchFamily="34" charset="0"/>
              </a:rPr>
              <a:t>2</a:t>
            </a:r>
          </a:p>
        </p:txBody>
      </p:sp>
      <p:sp>
        <p:nvSpPr>
          <p:cNvPr id="55" name="Pentagon 106">
            <a:extLst>
              <a:ext uri="{FF2B5EF4-FFF2-40B4-BE49-F238E27FC236}">
                <a16:creationId xmlns:a16="http://schemas.microsoft.com/office/drawing/2014/main" id="{BAA53BCA-ABF3-4339-9B14-83C4BA4C9600}"/>
              </a:ext>
            </a:extLst>
          </p:cNvPr>
          <p:cNvSpPr/>
          <p:nvPr/>
        </p:nvSpPr>
        <p:spPr bwMode="gray">
          <a:xfrm>
            <a:off x="6711262" y="4020755"/>
            <a:ext cx="221160" cy="280099"/>
          </a:xfrm>
          <a:prstGeom prst="homePlate">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r>
              <a:rPr lang="en-CA" sz="1200" b="1" dirty="0">
                <a:solidFill>
                  <a:schemeClr val="accent2">
                    <a:lumMod val="75000"/>
                  </a:schemeClr>
                </a:solidFill>
                <a:latin typeface="Arial Narrow" panose="020B0606020202030204" pitchFamily="34" charset="0"/>
                <a:cs typeface="Arial" pitchFamily="34" charset="0"/>
              </a:rPr>
              <a:t>4</a:t>
            </a:r>
          </a:p>
        </p:txBody>
      </p:sp>
      <p:sp>
        <p:nvSpPr>
          <p:cNvPr id="56" name="Rectangle 55">
            <a:extLst>
              <a:ext uri="{FF2B5EF4-FFF2-40B4-BE49-F238E27FC236}">
                <a16:creationId xmlns:a16="http://schemas.microsoft.com/office/drawing/2014/main" id="{19399778-6484-4E8D-9AB0-A595D3A42572}"/>
              </a:ext>
            </a:extLst>
          </p:cNvPr>
          <p:cNvSpPr/>
          <p:nvPr>
            <p:custDataLst>
              <p:tags r:id="rId22"/>
            </p:custDataLst>
          </p:nvPr>
        </p:nvSpPr>
        <p:spPr bwMode="gray">
          <a:xfrm>
            <a:off x="6639738" y="4649595"/>
            <a:ext cx="2734281" cy="1227677"/>
          </a:xfrm>
          <a:prstGeom prst="rect">
            <a:avLst/>
          </a:prstGeom>
          <a:solidFill>
            <a:schemeClr val="bg1"/>
          </a:solidFill>
          <a:ln w="6350" algn="ctr">
            <a:solidFill>
              <a:schemeClr val="accent6">
                <a:lumMod val="60000"/>
                <a:lumOff val="40000"/>
              </a:schemeClr>
            </a:solidFill>
            <a:prstDash val="sysDash"/>
            <a:miter lim="800000"/>
            <a:headEnd/>
            <a:tailEnd/>
          </a:ln>
          <a:effectLst>
            <a:outerShdw blurRad="50800" dist="38100" dir="2700000" algn="tl" rotWithShape="0">
              <a:prstClr val="black">
                <a:alpha val="40000"/>
              </a:prstClr>
            </a:outerShdw>
          </a:effectLst>
        </p:spPr>
        <p:txBody>
          <a:bodyPr lIns="63500" tIns="0" rIns="64800" bIns="0" rtlCol="0" anchor="ctr"/>
          <a:lstStyle/>
          <a:p>
            <a:pPr algn="just"/>
            <a:r>
              <a:rPr lang="fr-FR" sz="1100" dirty="0">
                <a:latin typeface="+mj-lt"/>
              </a:rPr>
              <a:t>DIAMANT peut être interrogé par des </a:t>
            </a:r>
            <a:r>
              <a:rPr lang="fr-FR" sz="1100" b="1" dirty="0">
                <a:latin typeface="+mj-lt"/>
              </a:rPr>
              <a:t>requêtes automatiques </a:t>
            </a:r>
            <a:r>
              <a:rPr lang="fr-FR" sz="1100" dirty="0">
                <a:latin typeface="+mj-lt"/>
              </a:rPr>
              <a:t>sous Microsoft Excel et ses données sont facilement visualisables au travers des </a:t>
            </a:r>
            <a:r>
              <a:rPr lang="fr-FR" sz="1100" b="1" dirty="0">
                <a:latin typeface="+mj-lt"/>
              </a:rPr>
              <a:t>tableaux de bord construits par les utilisateurs</a:t>
            </a:r>
            <a:endParaRPr lang="fr-FR" sz="1100" dirty="0">
              <a:latin typeface="+mj-lt"/>
            </a:endParaRPr>
          </a:p>
        </p:txBody>
      </p:sp>
    </p:spTree>
    <p:extLst>
      <p:ext uri="{BB962C8B-B14F-4D97-AF65-F5344CB8AC3E}">
        <p14:creationId xmlns:p14="http://schemas.microsoft.com/office/powerpoint/2010/main" val="7516552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Fonctionnement de DIAMANT (ex pour le champ Sanitaire)</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899" y="1268760"/>
            <a:ext cx="7486202" cy="49053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436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Utilisation de DIAMANT : Approche par forage successifs</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3" name="ZoneTexte 2"/>
          <p:cNvSpPr txBox="1"/>
          <p:nvPr/>
        </p:nvSpPr>
        <p:spPr>
          <a:xfrm>
            <a:off x="177491" y="1283612"/>
            <a:ext cx="5255573" cy="4524315"/>
          </a:xfrm>
          <a:prstGeom prst="rect">
            <a:avLst/>
          </a:prstGeom>
          <a:noFill/>
        </p:spPr>
        <p:txBody>
          <a:bodyPr wrap="square" rtlCol="0">
            <a:spAutoFit/>
          </a:bodyPr>
          <a:lstStyle/>
          <a:p>
            <a:pPr algn="just"/>
            <a:r>
              <a:rPr lang="fr-FR" sz="1200" b="1" dirty="0">
                <a:latin typeface="+mj-lt"/>
              </a:rPr>
              <a:t>Exemple de forage de </a:t>
            </a:r>
            <a:r>
              <a:rPr lang="fr-FR" sz="1200" b="1" dirty="0" smtClean="0">
                <a:latin typeface="+mj-lt"/>
              </a:rPr>
              <a:t>données sur la chirurgie ambulatoire :</a:t>
            </a:r>
            <a:endParaRPr lang="fr-FR" sz="1200" b="1" dirty="0">
              <a:latin typeface="+mj-lt"/>
            </a:endParaRPr>
          </a:p>
          <a:p>
            <a:pPr algn="just"/>
            <a:endParaRPr lang="fr-FR" sz="1200" dirty="0" smtClean="0">
              <a:latin typeface="+mj-lt"/>
            </a:endParaRPr>
          </a:p>
          <a:p>
            <a:pPr algn="just"/>
            <a:r>
              <a:rPr lang="fr-FR" sz="1200" b="1" dirty="0" smtClean="0">
                <a:latin typeface="+mj-lt"/>
              </a:rPr>
              <a:t>Etape 1 : </a:t>
            </a:r>
            <a:r>
              <a:rPr lang="fr-FR" sz="1200" dirty="0" smtClean="0">
                <a:latin typeface="+mj-lt"/>
              </a:rPr>
              <a:t>Quelle est la part </a:t>
            </a:r>
            <a:r>
              <a:rPr lang="fr-FR" sz="1200" dirty="0">
                <a:latin typeface="+mj-lt"/>
              </a:rPr>
              <a:t>de chirurgie ambulatoire </a:t>
            </a:r>
            <a:r>
              <a:rPr lang="fr-FR" sz="1200" dirty="0" smtClean="0">
                <a:latin typeface="+mj-lt"/>
              </a:rPr>
              <a:t>en cas de passage par les urgences ?  </a:t>
            </a: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smtClean="0">
              <a:latin typeface="+mj-lt"/>
            </a:endParaRPr>
          </a:p>
          <a:p>
            <a:pPr algn="just"/>
            <a:endParaRPr lang="fr-FR" sz="1200" dirty="0">
              <a:latin typeface="+mj-lt"/>
            </a:endParaRPr>
          </a:p>
          <a:p>
            <a:pPr algn="just"/>
            <a:endParaRPr lang="fr-FR" sz="1200" dirty="0">
              <a:latin typeface="+mj-lt"/>
            </a:endParaRPr>
          </a:p>
          <a:p>
            <a:pPr algn="just"/>
            <a:endParaRPr lang="fr-FR" sz="1200" dirty="0" smtClean="0">
              <a:latin typeface="+mj-lt"/>
            </a:endParaRPr>
          </a:p>
          <a:p>
            <a:pPr algn="just"/>
            <a:endParaRPr lang="fr-FR" sz="1200" dirty="0" smtClean="0">
              <a:latin typeface="+mj-lt"/>
            </a:endParaRPr>
          </a:p>
          <a:p>
            <a:pPr algn="just"/>
            <a:r>
              <a:rPr lang="fr-FR" sz="1200" b="1" dirty="0" smtClean="0">
                <a:latin typeface="+mj-lt"/>
              </a:rPr>
              <a:t>Etape 2 : </a:t>
            </a:r>
            <a:r>
              <a:rPr lang="fr-FR" sz="1200" dirty="0" smtClean="0">
                <a:latin typeface="+mj-lt"/>
              </a:rPr>
              <a:t>Sur cette part de la </a:t>
            </a:r>
            <a:r>
              <a:rPr lang="fr-FR" sz="1200" dirty="0" err="1" smtClean="0">
                <a:latin typeface="+mj-lt"/>
              </a:rPr>
              <a:t>chir-ambu</a:t>
            </a:r>
            <a:r>
              <a:rPr lang="fr-FR" sz="1200" dirty="0" smtClean="0">
                <a:latin typeface="+mj-lt"/>
              </a:rPr>
              <a:t> dans les passages aux urgences, quels sont les soins concernés ?</a:t>
            </a:r>
            <a:endParaRPr lang="fr-FR" sz="1200" dirty="0">
              <a:latin typeface="+mj-lt"/>
            </a:endParaRPr>
          </a:p>
          <a:p>
            <a:pPr algn="just"/>
            <a:endParaRPr lang="fr-FR" sz="1200" dirty="0">
              <a:latin typeface="+mj-lt"/>
            </a:endParaRPr>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9" y="2535535"/>
            <a:ext cx="5172075" cy="2333625"/>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120" y="1254990"/>
            <a:ext cx="3528392" cy="4925420"/>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pic>
      <p:sp>
        <p:nvSpPr>
          <p:cNvPr id="2" name="Ellipse 1"/>
          <p:cNvSpPr/>
          <p:nvPr/>
        </p:nvSpPr>
        <p:spPr bwMode="auto">
          <a:xfrm>
            <a:off x="200472" y="2132112"/>
            <a:ext cx="432048" cy="432792"/>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rPr>
              <a:t>1</a:t>
            </a:r>
          </a:p>
        </p:txBody>
      </p:sp>
      <p:sp>
        <p:nvSpPr>
          <p:cNvPr id="14" name="Ellipse 13"/>
          <p:cNvSpPr/>
          <p:nvPr/>
        </p:nvSpPr>
        <p:spPr bwMode="auto">
          <a:xfrm>
            <a:off x="5662092" y="1238619"/>
            <a:ext cx="432048" cy="432792"/>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400" b="1" dirty="0">
                <a:solidFill>
                  <a:schemeClr val="bg1"/>
                </a:solidFill>
                <a:latin typeface="Arial" pitchFamily="34" charset="0"/>
              </a:rPr>
              <a:t>2</a:t>
            </a:r>
            <a:endParaRPr kumimoji="0" lang="fr-FR" sz="1400" b="1" i="0" u="none" strike="noStrike" cap="none" normalizeH="0" baseline="0" dirty="0" smtClean="0">
              <a:ln>
                <a:noFill/>
              </a:ln>
              <a:solidFill>
                <a:schemeClr val="bg1"/>
              </a:solidFill>
              <a:effectLst/>
              <a:latin typeface="Arial" pitchFamily="34" charset="0"/>
            </a:endParaRPr>
          </a:p>
        </p:txBody>
      </p:sp>
      <p:sp>
        <p:nvSpPr>
          <p:cNvPr id="4" name="Flèche droite 3"/>
          <p:cNvSpPr/>
          <p:nvPr/>
        </p:nvSpPr>
        <p:spPr bwMode="auto">
          <a:xfrm>
            <a:off x="5025007" y="3365749"/>
            <a:ext cx="950757" cy="360040"/>
          </a:xfrm>
          <a:prstGeom prst="rightArrow">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pitchFamily="34" charset="0"/>
            </a:endParaRPr>
          </a:p>
        </p:txBody>
      </p:sp>
    </p:spTree>
    <p:extLst>
      <p:ext uri="{BB962C8B-B14F-4D97-AF65-F5344CB8AC3E}">
        <p14:creationId xmlns:p14="http://schemas.microsoft.com/office/powerpoint/2010/main" val="23070494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ZoneTexte 24">
            <a:extLst/>
          </p:cNvPr>
          <p:cNvSpPr txBox="1">
            <a:spLocks noChangeArrowheads="1"/>
          </p:cNvSpPr>
          <p:nvPr/>
        </p:nvSpPr>
        <p:spPr bwMode="auto">
          <a:xfrm>
            <a:off x="7616825" y="4179888"/>
            <a:ext cx="2160588" cy="1569660"/>
          </a:xfrm>
          <a:prstGeom prst="rect">
            <a:avLst/>
          </a:prstGeom>
          <a:noFill/>
          <a:ln w="9525">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sz="1000">
                <a:solidFill>
                  <a:srgbClr val="002395"/>
                </a:solidFill>
                <a:latin typeface="Arial" charset="0"/>
                <a:cs typeface="Arial" charset="0"/>
              </a:defRPr>
            </a:lvl1pPr>
            <a:lvl2pPr marL="742950" indent="-285750">
              <a:defRPr sz="1000">
                <a:solidFill>
                  <a:srgbClr val="002395"/>
                </a:solidFill>
                <a:latin typeface="Arial" charset="0"/>
                <a:cs typeface="Arial" charset="0"/>
              </a:defRPr>
            </a:lvl2pPr>
            <a:lvl3pPr marL="1143000" indent="-228600">
              <a:defRPr sz="1000">
                <a:solidFill>
                  <a:srgbClr val="002395"/>
                </a:solidFill>
                <a:latin typeface="Arial" charset="0"/>
                <a:cs typeface="Arial" charset="0"/>
              </a:defRPr>
            </a:lvl3pPr>
            <a:lvl4pPr marL="1600200" indent="-228600">
              <a:defRPr sz="1000">
                <a:solidFill>
                  <a:srgbClr val="002395"/>
                </a:solidFill>
                <a:latin typeface="Arial" charset="0"/>
                <a:cs typeface="Arial" charset="0"/>
              </a:defRPr>
            </a:lvl4pPr>
            <a:lvl5pPr marL="2057400" indent="-228600">
              <a:defRPr sz="1000">
                <a:solidFill>
                  <a:srgbClr val="002395"/>
                </a:solidFill>
                <a:latin typeface="Arial" charset="0"/>
                <a:cs typeface="Arial" charset="0"/>
              </a:defRPr>
            </a:lvl5pPr>
            <a:lvl6pPr marL="2514600" indent="-228600" eaLnBrk="0" fontAlgn="base" hangingPunct="0">
              <a:spcBef>
                <a:spcPct val="0"/>
              </a:spcBef>
              <a:spcAft>
                <a:spcPct val="0"/>
              </a:spcAft>
              <a:defRPr sz="1000">
                <a:solidFill>
                  <a:srgbClr val="002395"/>
                </a:solidFill>
                <a:latin typeface="Arial" charset="0"/>
                <a:cs typeface="Arial" charset="0"/>
              </a:defRPr>
            </a:lvl6pPr>
            <a:lvl7pPr marL="2971800" indent="-228600" eaLnBrk="0" fontAlgn="base" hangingPunct="0">
              <a:spcBef>
                <a:spcPct val="0"/>
              </a:spcBef>
              <a:spcAft>
                <a:spcPct val="0"/>
              </a:spcAft>
              <a:defRPr sz="1000">
                <a:solidFill>
                  <a:srgbClr val="002395"/>
                </a:solidFill>
                <a:latin typeface="Arial" charset="0"/>
                <a:cs typeface="Arial" charset="0"/>
              </a:defRPr>
            </a:lvl7pPr>
            <a:lvl8pPr marL="3429000" indent="-228600" eaLnBrk="0" fontAlgn="base" hangingPunct="0">
              <a:spcBef>
                <a:spcPct val="0"/>
              </a:spcBef>
              <a:spcAft>
                <a:spcPct val="0"/>
              </a:spcAft>
              <a:defRPr sz="1000">
                <a:solidFill>
                  <a:srgbClr val="002395"/>
                </a:solidFill>
                <a:latin typeface="Arial" charset="0"/>
                <a:cs typeface="Arial" charset="0"/>
              </a:defRPr>
            </a:lvl8pPr>
            <a:lvl9pPr marL="3886200" indent="-228600" eaLnBrk="0" fontAlgn="base" hangingPunct="0">
              <a:spcBef>
                <a:spcPct val="0"/>
              </a:spcBef>
              <a:spcAft>
                <a:spcPct val="0"/>
              </a:spcAft>
              <a:defRPr sz="1000">
                <a:solidFill>
                  <a:srgbClr val="002395"/>
                </a:solidFill>
                <a:latin typeface="Arial" charset="0"/>
                <a:cs typeface="Arial" charset="0"/>
              </a:defRPr>
            </a:lvl9pPr>
          </a:lstStyle>
          <a:p>
            <a:pPr marL="95250" indent="-95250" algn="just">
              <a:spcBef>
                <a:spcPts val="1200"/>
              </a:spcBef>
              <a:buFont typeface="Arial" panose="020B0604020202020204" pitchFamily="34" charset="0"/>
              <a:buChar char="•"/>
              <a:defRPr/>
            </a:pPr>
            <a:r>
              <a:rPr lang="fr-FR" sz="1200" b="1" dirty="0">
                <a:solidFill>
                  <a:schemeClr val="tx2"/>
                </a:solidFill>
                <a:latin typeface="Arial" panose="020B0604020202020204" pitchFamily="34" charset="0"/>
                <a:cs typeface="Arial" panose="020B0604020202020204" pitchFamily="34" charset="0"/>
              </a:rPr>
              <a:t>Les experts métier </a:t>
            </a:r>
            <a:r>
              <a:rPr lang="fr-FR" sz="1200" dirty="0">
                <a:solidFill>
                  <a:srgbClr val="000000"/>
                </a:solidFill>
                <a:latin typeface="Arial" panose="020B0604020202020204" pitchFamily="34" charset="0"/>
                <a:cs typeface="Arial" panose="020B0604020202020204" pitchFamily="34" charset="0"/>
              </a:rPr>
              <a:t>: experts d’un métier, ils participent aux travaux d’AMOA (SFG et recette utilisateurs) dans le cadre de projets de développements ou d’évolution</a:t>
            </a:r>
            <a:endParaRPr lang="fr-FR" sz="1200" b="1" dirty="0">
              <a:solidFill>
                <a:schemeClr val="bg2"/>
              </a:solidFill>
              <a:latin typeface="Arial" panose="020B0604020202020204" pitchFamily="34" charset="0"/>
              <a:cs typeface="Arial" panose="020B0604020202020204" pitchFamily="34" charset="0"/>
            </a:endParaRPr>
          </a:p>
        </p:txBody>
      </p:sp>
      <p:sp>
        <p:nvSpPr>
          <p:cNvPr id="50180" name="ZoneTexte 224"/>
          <p:cNvSpPr txBox="1">
            <a:spLocks noChangeArrowheads="1"/>
          </p:cNvSpPr>
          <p:nvPr/>
        </p:nvSpPr>
        <p:spPr bwMode="auto">
          <a:xfrm>
            <a:off x="157163" y="1177007"/>
            <a:ext cx="7604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r>
              <a:rPr lang="fr-FR" altLang="fr-FR" sz="1400" b="1" dirty="0">
                <a:latin typeface="+mj-lt"/>
                <a:cs typeface="Arial" charset="0"/>
              </a:rPr>
              <a:t>Le projet DIAMANT couvre 5 champs d’ampleur et de complexité inégales </a:t>
            </a:r>
            <a:r>
              <a:rPr lang="fr-FR" altLang="fr-FR" sz="1400" b="1" dirty="0">
                <a:solidFill>
                  <a:schemeClr val="tx1"/>
                </a:solidFill>
              </a:rPr>
              <a:t>:</a:t>
            </a:r>
            <a:endParaRPr lang="fr-FR" altLang="fr-FR" sz="1400" dirty="0">
              <a:solidFill>
                <a:schemeClr val="tx1"/>
              </a:solidFill>
            </a:endParaRPr>
          </a:p>
        </p:txBody>
      </p:sp>
      <p:pic>
        <p:nvPicPr>
          <p:cNvPr id="51207" name="Picture 2" descr="D:\Utilisateurs\abenmedhi\Downloads\man-user.png">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3611" y="3770987"/>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2" descr="D:\Utilisateurs\abenmedhi\Downloads\man-user.png">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472" y="3762777"/>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2" descr="D:\Utilisateurs\abenmedhi\Downloads\man-user.png">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9397" y="3762777"/>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2" descr="D:\Utilisateurs\abenmedhi\Downloads\man-user.png">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7536" y="3682791"/>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ZoneTexte 24"/>
          <p:cNvSpPr txBox="1">
            <a:spLocks noChangeArrowheads="1"/>
          </p:cNvSpPr>
          <p:nvPr/>
        </p:nvSpPr>
        <p:spPr bwMode="auto">
          <a:xfrm>
            <a:off x="2373883" y="4179888"/>
            <a:ext cx="2147069" cy="17543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95250" indent="-95250">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just">
              <a:spcAft>
                <a:spcPts val="600"/>
              </a:spcAft>
              <a:buFont typeface="Arial" panose="020B0604020202020204" pitchFamily="34" charset="0"/>
              <a:buChar char="•"/>
            </a:pPr>
            <a:r>
              <a:rPr lang="fr-FR" altLang="fr-FR" sz="1200" b="1" dirty="0">
                <a:solidFill>
                  <a:schemeClr val="bg2"/>
                </a:solidFill>
              </a:rPr>
              <a:t>5 référents </a:t>
            </a:r>
            <a:r>
              <a:rPr lang="fr-FR" altLang="fr-FR" sz="1200" b="1" dirty="0" smtClean="0">
                <a:solidFill>
                  <a:schemeClr val="bg2"/>
                </a:solidFill>
              </a:rPr>
              <a:t>métiers nationaux</a:t>
            </a:r>
            <a:r>
              <a:rPr lang="fr-FR" altLang="fr-FR" sz="1200" dirty="0" smtClean="0">
                <a:solidFill>
                  <a:srgbClr val="000000"/>
                </a:solidFill>
              </a:rPr>
              <a:t> </a:t>
            </a:r>
            <a:r>
              <a:rPr lang="fr-FR" altLang="fr-FR" sz="1200" dirty="0">
                <a:solidFill>
                  <a:srgbClr val="000000"/>
                </a:solidFill>
              </a:rPr>
              <a:t>: un par champ</a:t>
            </a:r>
            <a:r>
              <a:rPr lang="fr-FR" altLang="fr-FR" sz="1200" b="1" dirty="0">
                <a:solidFill>
                  <a:srgbClr val="000000"/>
                </a:solidFill>
              </a:rPr>
              <a:t>, </a:t>
            </a:r>
            <a:r>
              <a:rPr lang="fr-FR" altLang="fr-FR" sz="1200" dirty="0">
                <a:solidFill>
                  <a:srgbClr val="000000"/>
                </a:solidFill>
              </a:rPr>
              <a:t>ils </a:t>
            </a:r>
            <a:r>
              <a:rPr lang="fr-FR" altLang="fr-FR" sz="1200" b="1" dirty="0">
                <a:solidFill>
                  <a:srgbClr val="000000"/>
                </a:solidFill>
              </a:rPr>
              <a:t>accompagnent</a:t>
            </a:r>
            <a:r>
              <a:rPr lang="fr-FR" altLang="fr-FR" sz="1200" dirty="0">
                <a:solidFill>
                  <a:srgbClr val="000000"/>
                </a:solidFill>
              </a:rPr>
              <a:t> et </a:t>
            </a:r>
            <a:r>
              <a:rPr lang="fr-FR" altLang="fr-FR" sz="1200" b="1" dirty="0">
                <a:solidFill>
                  <a:srgbClr val="000000"/>
                </a:solidFill>
              </a:rPr>
              <a:t>animent</a:t>
            </a:r>
            <a:r>
              <a:rPr lang="fr-FR" altLang="fr-FR" sz="1200" dirty="0">
                <a:solidFill>
                  <a:srgbClr val="000000"/>
                </a:solidFill>
              </a:rPr>
              <a:t> les référents régionaux thématiques et </a:t>
            </a:r>
            <a:r>
              <a:rPr lang="fr-FR" altLang="fr-FR" sz="1200" b="1" dirty="0">
                <a:solidFill>
                  <a:srgbClr val="000000"/>
                </a:solidFill>
              </a:rPr>
              <a:t>contribuent</a:t>
            </a:r>
            <a:r>
              <a:rPr lang="fr-FR" altLang="fr-FR" sz="1200" dirty="0">
                <a:solidFill>
                  <a:srgbClr val="000000"/>
                </a:solidFill>
              </a:rPr>
              <a:t>, en lien avec le CDP, à la coordination des projets relatifs à leur champ</a:t>
            </a:r>
            <a:endParaRPr lang="fr-FR" altLang="fr-FR" sz="1200" b="1" dirty="0">
              <a:solidFill>
                <a:schemeClr val="bg2"/>
              </a:solidFill>
            </a:endParaRPr>
          </a:p>
        </p:txBody>
      </p:sp>
      <p:sp>
        <p:nvSpPr>
          <p:cNvPr id="50186" name="ZoneTexte 24"/>
          <p:cNvSpPr txBox="1">
            <a:spLocks noChangeArrowheads="1"/>
          </p:cNvSpPr>
          <p:nvPr/>
        </p:nvSpPr>
        <p:spPr bwMode="auto">
          <a:xfrm>
            <a:off x="4880546" y="4179888"/>
            <a:ext cx="2520726" cy="1754326"/>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95250" indent="-95250">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just">
              <a:spcBef>
                <a:spcPts val="1200"/>
              </a:spcBef>
              <a:spcAft>
                <a:spcPts val="600"/>
              </a:spcAft>
              <a:buFont typeface="Arial" panose="020B0604020202020204" pitchFamily="34" charset="0"/>
              <a:buChar char="•"/>
            </a:pPr>
            <a:r>
              <a:rPr lang="fr-FR" altLang="fr-FR" sz="1200" b="1" dirty="0">
                <a:solidFill>
                  <a:srgbClr val="92D050"/>
                </a:solidFill>
              </a:rPr>
              <a:t>Les référents </a:t>
            </a:r>
            <a:r>
              <a:rPr lang="fr-FR" altLang="fr-FR" sz="1200" b="1" dirty="0" smtClean="0">
                <a:solidFill>
                  <a:srgbClr val="92D050"/>
                </a:solidFill>
              </a:rPr>
              <a:t>métiers régionaux </a:t>
            </a:r>
            <a:r>
              <a:rPr lang="fr-FR" altLang="fr-FR" sz="1200" b="1" dirty="0">
                <a:solidFill>
                  <a:srgbClr val="92D050"/>
                </a:solidFill>
              </a:rPr>
              <a:t>et </a:t>
            </a:r>
            <a:r>
              <a:rPr lang="fr-FR" altLang="fr-FR" sz="1200" b="1" dirty="0">
                <a:solidFill>
                  <a:srgbClr val="00B050"/>
                </a:solidFill>
              </a:rPr>
              <a:t>les référents hors ARS</a:t>
            </a:r>
            <a:r>
              <a:rPr lang="fr-FR" altLang="fr-FR" sz="1200" dirty="0">
                <a:solidFill>
                  <a:srgbClr val="00B050"/>
                </a:solidFill>
              </a:rPr>
              <a:t> </a:t>
            </a:r>
            <a:r>
              <a:rPr lang="fr-FR" altLang="fr-FR" sz="1200" dirty="0">
                <a:solidFill>
                  <a:srgbClr val="000000"/>
                </a:solidFill>
              </a:rPr>
              <a:t>: un par champ et par région, ils sont les </a:t>
            </a:r>
            <a:r>
              <a:rPr lang="fr-FR" altLang="fr-FR" sz="1200" b="1" dirty="0">
                <a:solidFill>
                  <a:srgbClr val="000000"/>
                </a:solidFill>
              </a:rPr>
              <a:t>interlocuteurs privilégiés des utilisateurs </a:t>
            </a:r>
            <a:r>
              <a:rPr lang="fr-FR" altLang="fr-FR" sz="1200" dirty="0">
                <a:solidFill>
                  <a:srgbClr val="000000"/>
                </a:solidFill>
              </a:rPr>
              <a:t>dans leur usage de DIAMANT sur un champ donné et l’</a:t>
            </a:r>
            <a:r>
              <a:rPr lang="fr-FR" altLang="fr-FR" sz="1200" b="1" dirty="0">
                <a:solidFill>
                  <a:srgbClr val="000000"/>
                </a:solidFill>
              </a:rPr>
              <a:t>interlocuteur privilégié de leur référent </a:t>
            </a:r>
            <a:r>
              <a:rPr lang="fr-FR" altLang="fr-FR" sz="1200" b="1" dirty="0" smtClean="0">
                <a:solidFill>
                  <a:srgbClr val="000000"/>
                </a:solidFill>
              </a:rPr>
              <a:t>métier national</a:t>
            </a:r>
            <a:r>
              <a:rPr lang="fr-FR" altLang="fr-FR" sz="1200" dirty="0">
                <a:solidFill>
                  <a:srgbClr val="000000"/>
                </a:solidFill>
              </a:rPr>
              <a:t>.</a:t>
            </a:r>
          </a:p>
        </p:txBody>
      </p:sp>
      <p:sp>
        <p:nvSpPr>
          <p:cNvPr id="50187" name="ZoneTexte 41"/>
          <p:cNvSpPr txBox="1">
            <a:spLocks noChangeArrowheads="1"/>
          </p:cNvSpPr>
          <p:nvPr/>
        </p:nvSpPr>
        <p:spPr bwMode="auto">
          <a:xfrm>
            <a:off x="157163" y="4179888"/>
            <a:ext cx="1987550" cy="6463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95250" indent="-95250">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just">
              <a:spcAft>
                <a:spcPts val="600"/>
              </a:spcAft>
              <a:buFont typeface="Arial" panose="020B0604020202020204" pitchFamily="34" charset="0"/>
              <a:buChar char="•"/>
            </a:pPr>
            <a:r>
              <a:rPr lang="fr-FR" altLang="fr-FR" sz="1200" b="1" dirty="0">
                <a:solidFill>
                  <a:srgbClr val="FFC000"/>
                </a:solidFill>
              </a:rPr>
              <a:t>Le chef de projet </a:t>
            </a:r>
            <a:r>
              <a:rPr lang="fr-FR" altLang="fr-FR" sz="1200" dirty="0">
                <a:solidFill>
                  <a:srgbClr val="000000"/>
                </a:solidFill>
              </a:rPr>
              <a:t>coordonne l’ensemble du projet</a:t>
            </a:r>
          </a:p>
        </p:txBody>
      </p:sp>
      <p:sp>
        <p:nvSpPr>
          <p:cNvPr id="58" name="Rectangle 57">
            <a:extLst/>
          </p:cNvPr>
          <p:cNvSpPr/>
          <p:nvPr/>
        </p:nvSpPr>
        <p:spPr bwMode="auto">
          <a:xfrm>
            <a:off x="200025" y="2338387"/>
            <a:ext cx="2101849" cy="1139826"/>
          </a:xfrm>
          <a:prstGeom prst="rect">
            <a:avLst/>
          </a:prstGeom>
          <a:solidFill>
            <a:schemeClr val="accent5">
              <a:lumMod val="20000"/>
              <a:lumOff val="80000"/>
            </a:schemeClr>
          </a:solidFill>
          <a:ln w="9525" cap="flat" cmpd="sng" algn="ctr">
            <a:noFill/>
            <a:prstDash val="solid"/>
            <a:round/>
            <a:headEnd type="none" w="med" len="med"/>
            <a:tailEnd type="triangle" w="med" len="med"/>
          </a:ln>
          <a:effectLst/>
        </p:spPr>
        <p:txBody>
          <a:bodyPr anchor="ctr"/>
          <a:lstStyle/>
          <a:p>
            <a:pPr algn="ctr" eaLnBrk="1" hangingPunct="1">
              <a:spcBef>
                <a:spcPct val="50000"/>
              </a:spcBef>
              <a:defRPr/>
            </a:pPr>
            <a:r>
              <a:rPr lang="fr-FR" sz="1300" dirty="0">
                <a:solidFill>
                  <a:schemeClr val="accent1">
                    <a:lumMod val="50000"/>
                  </a:schemeClr>
                </a:solidFill>
              </a:rPr>
              <a:t>10 </a:t>
            </a:r>
            <a:r>
              <a:rPr lang="fr-FR" sz="1300" dirty="0" smtClean="0">
                <a:solidFill>
                  <a:schemeClr val="accent1">
                    <a:lumMod val="50000"/>
                  </a:schemeClr>
                </a:solidFill>
              </a:rPr>
              <a:t>cubes (PMSI</a:t>
            </a:r>
            <a:r>
              <a:rPr lang="fr-FR" sz="1300" dirty="0">
                <a:solidFill>
                  <a:schemeClr val="accent1">
                    <a:lumMod val="50000"/>
                  </a:schemeClr>
                </a:solidFill>
                <a:cs typeface="Arial" charset="0"/>
              </a:rPr>
              <a:t>, Finance, RTC, Parcours, SAE, RH </a:t>
            </a:r>
            <a:r>
              <a:rPr lang="fr-FR" sz="1300" dirty="0" smtClean="0">
                <a:solidFill>
                  <a:schemeClr val="accent1">
                    <a:lumMod val="50000"/>
                  </a:schemeClr>
                </a:solidFill>
                <a:cs typeface="Arial" charset="0"/>
              </a:rPr>
              <a:t>Sanitaire)</a:t>
            </a:r>
          </a:p>
          <a:p>
            <a:pPr algn="ctr" eaLnBrk="1" hangingPunct="1">
              <a:spcBef>
                <a:spcPct val="50000"/>
              </a:spcBef>
              <a:defRPr/>
            </a:pPr>
            <a:r>
              <a:rPr lang="fr-FR" sz="1200" dirty="0" err="1" smtClean="0">
                <a:solidFill>
                  <a:schemeClr val="accent1">
                    <a:lumMod val="50000"/>
                  </a:schemeClr>
                </a:solidFill>
              </a:rPr>
              <a:t>Ref</a:t>
            </a:r>
            <a:r>
              <a:rPr lang="fr-FR" sz="1200" dirty="0" smtClean="0">
                <a:solidFill>
                  <a:schemeClr val="accent1">
                    <a:lumMod val="50000"/>
                  </a:schemeClr>
                </a:solidFill>
              </a:rPr>
              <a:t> Nat : en cours de recrutement temps plein</a:t>
            </a:r>
            <a:endParaRPr lang="fr-FR" sz="1200" dirty="0">
              <a:solidFill>
                <a:schemeClr val="accent1">
                  <a:lumMod val="50000"/>
                </a:schemeClr>
              </a:solidFill>
            </a:endParaRPr>
          </a:p>
        </p:txBody>
      </p:sp>
      <p:sp>
        <p:nvSpPr>
          <p:cNvPr id="50204" name="Rectangle 1"/>
          <p:cNvSpPr>
            <a:spLocks noChangeArrowheads="1"/>
          </p:cNvSpPr>
          <p:nvPr/>
        </p:nvSpPr>
        <p:spPr bwMode="auto">
          <a:xfrm>
            <a:off x="200025" y="1557338"/>
            <a:ext cx="2101849" cy="781783"/>
          </a:xfrm>
          <a:prstGeom prst="rect">
            <a:avLst/>
          </a:prstGeom>
          <a:solidFill>
            <a:srgbClr val="92D050"/>
          </a:solidFill>
          <a:ln w="9525" algn="ctr">
            <a:noFill/>
            <a:round/>
            <a:headEnd/>
            <a:tailEnd type="triangle" w="med" len="med"/>
          </a:ln>
        </p:spPr>
        <p:txBody>
          <a:bodyPr anchor="ct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300" b="1">
                <a:solidFill>
                  <a:schemeClr val="bg1"/>
                </a:solidFill>
              </a:rPr>
              <a:t>Sanitaire</a:t>
            </a:r>
          </a:p>
        </p:txBody>
      </p:sp>
      <p:sp>
        <p:nvSpPr>
          <p:cNvPr id="57" name="Rectangle 56">
            <a:extLst/>
          </p:cNvPr>
          <p:cNvSpPr/>
          <p:nvPr/>
        </p:nvSpPr>
        <p:spPr bwMode="auto">
          <a:xfrm>
            <a:off x="2601466" y="2359021"/>
            <a:ext cx="1774825" cy="1119191"/>
          </a:xfrm>
          <a:prstGeom prst="rect">
            <a:avLst/>
          </a:prstGeom>
          <a:solidFill>
            <a:schemeClr val="accent5">
              <a:lumMod val="20000"/>
              <a:lumOff val="80000"/>
            </a:schemeClr>
          </a:solidFill>
          <a:ln w="9525" cap="flat" cmpd="sng" algn="ctr">
            <a:noFill/>
            <a:prstDash val="solid"/>
            <a:round/>
            <a:headEnd type="none" w="med" len="med"/>
            <a:tailEnd type="triangle" w="med" len="med"/>
          </a:ln>
          <a:effectLst/>
        </p:spPr>
        <p:txBody>
          <a:bodyPr anchor="ctr"/>
          <a:lstStyle/>
          <a:p>
            <a:pPr algn="ctr" eaLnBrk="1" hangingPunct="1">
              <a:spcBef>
                <a:spcPct val="50000"/>
              </a:spcBef>
              <a:defRPr/>
            </a:pPr>
            <a:r>
              <a:rPr lang="fr-FR" sz="1300" dirty="0" smtClean="0">
                <a:solidFill>
                  <a:schemeClr val="accent1">
                    <a:lumMod val="50000"/>
                  </a:schemeClr>
                </a:solidFill>
                <a:cs typeface="Arial" charset="0"/>
              </a:rPr>
              <a:t>1 cube médico-social (multi-dimensions)</a:t>
            </a:r>
          </a:p>
          <a:p>
            <a:pPr algn="ctr" eaLnBrk="1" hangingPunct="1">
              <a:spcBef>
                <a:spcPct val="50000"/>
              </a:spcBef>
              <a:defRPr/>
            </a:pPr>
            <a:r>
              <a:rPr lang="fr-FR" sz="1200" dirty="0" err="1" smtClean="0">
                <a:solidFill>
                  <a:schemeClr val="accent1">
                    <a:lumMod val="50000"/>
                  </a:schemeClr>
                </a:solidFill>
              </a:rPr>
              <a:t>Ref</a:t>
            </a:r>
            <a:r>
              <a:rPr lang="fr-FR" sz="1200" dirty="0" smtClean="0">
                <a:solidFill>
                  <a:schemeClr val="accent1">
                    <a:lumMod val="50000"/>
                  </a:schemeClr>
                </a:solidFill>
              </a:rPr>
              <a:t> Nat : Antoine ERMAKOFF (ARS-IDF mi-temps)</a:t>
            </a:r>
            <a:endParaRPr lang="fr-FR" sz="1200" dirty="0">
              <a:solidFill>
                <a:schemeClr val="accent1">
                  <a:lumMod val="50000"/>
                </a:schemeClr>
              </a:solidFill>
            </a:endParaRPr>
          </a:p>
        </p:txBody>
      </p:sp>
      <p:sp>
        <p:nvSpPr>
          <p:cNvPr id="50202" name="Rectangle 51"/>
          <p:cNvSpPr>
            <a:spLocks noChangeArrowheads="1"/>
          </p:cNvSpPr>
          <p:nvPr/>
        </p:nvSpPr>
        <p:spPr bwMode="auto">
          <a:xfrm>
            <a:off x="2602111" y="1716505"/>
            <a:ext cx="1774825" cy="632374"/>
          </a:xfrm>
          <a:prstGeom prst="rect">
            <a:avLst/>
          </a:prstGeom>
          <a:solidFill>
            <a:srgbClr val="92D050"/>
          </a:solidFill>
          <a:ln w="9525" algn="ctr">
            <a:noFill/>
            <a:round/>
            <a:headEnd/>
            <a:tailEnd type="triangle" w="med" len="med"/>
          </a:ln>
        </p:spPr>
        <p:txBody>
          <a:bodyPr anchor="ct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300" b="1">
                <a:solidFill>
                  <a:schemeClr val="bg1"/>
                </a:solidFill>
              </a:rPr>
              <a:t>Médico-social</a:t>
            </a:r>
          </a:p>
        </p:txBody>
      </p:sp>
      <p:sp>
        <p:nvSpPr>
          <p:cNvPr id="59" name="Rectangle 58">
            <a:extLst/>
          </p:cNvPr>
          <p:cNvSpPr/>
          <p:nvPr/>
        </p:nvSpPr>
        <p:spPr bwMode="auto">
          <a:xfrm>
            <a:off x="4665660" y="2349499"/>
            <a:ext cx="1551019" cy="1128714"/>
          </a:xfrm>
          <a:prstGeom prst="rect">
            <a:avLst/>
          </a:prstGeom>
          <a:solidFill>
            <a:schemeClr val="accent5">
              <a:lumMod val="20000"/>
              <a:lumOff val="80000"/>
            </a:schemeClr>
          </a:solidFill>
          <a:ln w="9525" cap="flat" cmpd="sng" algn="ctr">
            <a:noFill/>
            <a:prstDash val="solid"/>
            <a:round/>
            <a:headEnd type="none" w="med" len="med"/>
            <a:tailEnd type="triangle" w="med" len="med"/>
          </a:ln>
          <a:effectLst/>
        </p:spPr>
        <p:txBody>
          <a:bodyPr anchor="ctr"/>
          <a:lstStyle/>
          <a:p>
            <a:pPr algn="ctr" eaLnBrk="1" hangingPunct="1">
              <a:spcBef>
                <a:spcPct val="50000"/>
              </a:spcBef>
              <a:defRPr/>
            </a:pPr>
            <a:r>
              <a:rPr lang="fr-FR" sz="1300" dirty="0" smtClean="0">
                <a:solidFill>
                  <a:schemeClr val="accent1">
                    <a:lumMod val="50000"/>
                  </a:schemeClr>
                </a:solidFill>
                <a:cs typeface="Arial" charset="0"/>
              </a:rPr>
              <a:t>1 cube Démographie des PS</a:t>
            </a:r>
          </a:p>
          <a:p>
            <a:pPr algn="ctr">
              <a:spcBef>
                <a:spcPct val="50000"/>
              </a:spcBef>
              <a:defRPr/>
            </a:pPr>
            <a:r>
              <a:rPr lang="fr-FR" sz="1200" dirty="0" err="1" smtClean="0">
                <a:solidFill>
                  <a:schemeClr val="accent1">
                    <a:lumMod val="50000"/>
                  </a:schemeClr>
                </a:solidFill>
              </a:rPr>
              <a:t>Ref</a:t>
            </a:r>
            <a:r>
              <a:rPr lang="fr-FR" sz="1200" dirty="0" smtClean="0">
                <a:solidFill>
                  <a:schemeClr val="accent1">
                    <a:lumMod val="50000"/>
                  </a:schemeClr>
                </a:solidFill>
              </a:rPr>
              <a:t> </a:t>
            </a:r>
            <a:r>
              <a:rPr lang="fr-FR" sz="1200" dirty="0" err="1" smtClean="0">
                <a:solidFill>
                  <a:schemeClr val="accent1">
                    <a:lumMod val="50000"/>
                  </a:schemeClr>
                </a:solidFill>
              </a:rPr>
              <a:t>nat</a:t>
            </a:r>
            <a:r>
              <a:rPr lang="fr-FR" sz="1200" dirty="0" smtClean="0">
                <a:solidFill>
                  <a:schemeClr val="accent1">
                    <a:lumMod val="50000"/>
                  </a:schemeClr>
                </a:solidFill>
              </a:rPr>
              <a:t> : </a:t>
            </a:r>
            <a:r>
              <a:rPr lang="fr-FR" sz="1200" dirty="0">
                <a:solidFill>
                  <a:schemeClr val="accent1">
                    <a:lumMod val="50000"/>
                  </a:schemeClr>
                </a:solidFill>
              </a:rPr>
              <a:t>en cours </a:t>
            </a:r>
            <a:r>
              <a:rPr lang="fr-FR" sz="1200" dirty="0" smtClean="0">
                <a:solidFill>
                  <a:schemeClr val="accent1">
                    <a:lumMod val="50000"/>
                  </a:schemeClr>
                </a:solidFill>
              </a:rPr>
              <a:t>d’identification</a:t>
            </a:r>
            <a:endParaRPr lang="fr-FR" sz="1200" dirty="0">
              <a:solidFill>
                <a:schemeClr val="accent1">
                  <a:lumMod val="50000"/>
                </a:schemeClr>
              </a:solidFill>
            </a:endParaRPr>
          </a:p>
        </p:txBody>
      </p:sp>
      <p:sp>
        <p:nvSpPr>
          <p:cNvPr id="50200" name="Rectangle 52"/>
          <p:cNvSpPr>
            <a:spLocks noChangeArrowheads="1"/>
          </p:cNvSpPr>
          <p:nvPr/>
        </p:nvSpPr>
        <p:spPr bwMode="auto">
          <a:xfrm>
            <a:off x="4664968" y="1808850"/>
            <a:ext cx="1551017" cy="540030"/>
          </a:xfrm>
          <a:prstGeom prst="rect">
            <a:avLst/>
          </a:prstGeom>
          <a:solidFill>
            <a:srgbClr val="8BC53F"/>
          </a:solidFill>
          <a:ln w="9525" algn="ctr">
            <a:noFill/>
            <a:round/>
            <a:headEnd/>
            <a:tailEnd type="triangle" w="med" len="med"/>
          </a:ln>
        </p:spPr>
        <p:txBody>
          <a:bodyPr anchor="ct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300" b="1" dirty="0">
                <a:solidFill>
                  <a:schemeClr val="bg1"/>
                </a:solidFill>
              </a:rPr>
              <a:t>Professionnels de santé</a:t>
            </a:r>
          </a:p>
        </p:txBody>
      </p:sp>
      <p:sp>
        <p:nvSpPr>
          <p:cNvPr id="60" name="Rectangle 59">
            <a:extLst/>
          </p:cNvPr>
          <p:cNvSpPr/>
          <p:nvPr/>
        </p:nvSpPr>
        <p:spPr bwMode="auto">
          <a:xfrm>
            <a:off x="6537177" y="2392363"/>
            <a:ext cx="1368154" cy="1085850"/>
          </a:xfrm>
          <a:prstGeom prst="rect">
            <a:avLst/>
          </a:prstGeom>
          <a:solidFill>
            <a:schemeClr val="bg2">
              <a:lumMod val="20000"/>
              <a:lumOff val="80000"/>
            </a:schemeClr>
          </a:solidFill>
          <a:ln w="9525" cap="flat" cmpd="sng" algn="ctr">
            <a:noFill/>
            <a:prstDash val="solid"/>
            <a:round/>
            <a:headEnd type="none" w="med" len="med"/>
            <a:tailEnd type="triangle" w="med" len="med"/>
          </a:ln>
          <a:effectLst/>
        </p:spPr>
        <p:txBody>
          <a:bodyPr anchor="ctr"/>
          <a:lstStyle/>
          <a:p>
            <a:pPr algn="ctr" eaLnBrk="1" hangingPunct="1">
              <a:spcBef>
                <a:spcPct val="50000"/>
              </a:spcBef>
              <a:defRPr/>
            </a:pPr>
            <a:r>
              <a:rPr lang="fr-FR" sz="1300" dirty="0" smtClean="0">
                <a:solidFill>
                  <a:schemeClr val="accent1">
                    <a:lumMod val="50000"/>
                  </a:schemeClr>
                </a:solidFill>
                <a:cs typeface="Arial" charset="0"/>
              </a:rPr>
              <a:t>1 cube </a:t>
            </a:r>
            <a:r>
              <a:rPr lang="fr-FR" sz="1200" dirty="0" smtClean="0">
                <a:solidFill>
                  <a:schemeClr val="accent1">
                    <a:lumMod val="50000"/>
                  </a:schemeClr>
                </a:solidFill>
                <a:cs typeface="Arial" charset="0"/>
              </a:rPr>
              <a:t>(@</a:t>
            </a:r>
            <a:r>
              <a:rPr lang="fr-FR" sz="1200" dirty="0" err="1" smtClean="0">
                <a:solidFill>
                  <a:schemeClr val="accent1">
                    <a:lumMod val="50000"/>
                  </a:schemeClr>
                </a:solidFill>
                <a:cs typeface="Arial" charset="0"/>
              </a:rPr>
              <a:t>ariane</a:t>
            </a:r>
            <a:r>
              <a:rPr lang="fr-FR" sz="1200" dirty="0" smtClean="0">
                <a:solidFill>
                  <a:schemeClr val="accent1">
                    <a:lumMod val="50000"/>
                  </a:schemeClr>
                </a:solidFill>
                <a:cs typeface="Arial" charset="0"/>
              </a:rPr>
              <a:t> habitat)</a:t>
            </a:r>
          </a:p>
          <a:p>
            <a:pPr algn="ctr">
              <a:spcBef>
                <a:spcPct val="50000"/>
              </a:spcBef>
              <a:defRPr/>
            </a:pPr>
            <a:r>
              <a:rPr lang="fr-FR" sz="1200" dirty="0" err="1" smtClean="0">
                <a:solidFill>
                  <a:schemeClr val="accent1">
                    <a:lumMod val="50000"/>
                  </a:schemeClr>
                </a:solidFill>
              </a:rPr>
              <a:t>Ref</a:t>
            </a:r>
            <a:r>
              <a:rPr lang="fr-FR" sz="1200" dirty="0" smtClean="0">
                <a:solidFill>
                  <a:schemeClr val="accent1">
                    <a:lumMod val="50000"/>
                  </a:schemeClr>
                </a:solidFill>
              </a:rPr>
              <a:t> Nat : </a:t>
            </a:r>
            <a:r>
              <a:rPr lang="fr-FR" sz="1200" dirty="0">
                <a:solidFill>
                  <a:schemeClr val="accent1">
                    <a:lumMod val="50000"/>
                  </a:schemeClr>
                </a:solidFill>
              </a:rPr>
              <a:t>en cours </a:t>
            </a:r>
            <a:r>
              <a:rPr lang="fr-FR" sz="1200" dirty="0" smtClean="0">
                <a:solidFill>
                  <a:schemeClr val="accent1">
                    <a:lumMod val="50000"/>
                  </a:schemeClr>
                </a:solidFill>
              </a:rPr>
              <a:t>d’identification</a:t>
            </a:r>
          </a:p>
        </p:txBody>
      </p:sp>
      <p:sp>
        <p:nvSpPr>
          <p:cNvPr id="50198" name="Rectangle 53"/>
          <p:cNvSpPr>
            <a:spLocks noChangeArrowheads="1"/>
          </p:cNvSpPr>
          <p:nvPr/>
        </p:nvSpPr>
        <p:spPr bwMode="auto">
          <a:xfrm>
            <a:off x="6501904" y="1943100"/>
            <a:ext cx="1403426" cy="448607"/>
          </a:xfrm>
          <a:prstGeom prst="rect">
            <a:avLst/>
          </a:prstGeom>
          <a:solidFill>
            <a:schemeClr val="tx2">
              <a:lumMod val="50000"/>
              <a:lumOff val="50000"/>
            </a:schemeClr>
          </a:solidFill>
          <a:ln w="9525" algn="ctr">
            <a:noFill/>
            <a:round/>
            <a:headEnd/>
            <a:tailEnd type="triangle" w="med" len="med"/>
          </a:ln>
        </p:spPr>
        <p:txBody>
          <a:bodyPr anchor="ct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300" b="1" dirty="0">
                <a:solidFill>
                  <a:schemeClr val="bg1"/>
                </a:solidFill>
              </a:rPr>
              <a:t>Habitat insalubre</a:t>
            </a:r>
          </a:p>
        </p:txBody>
      </p:sp>
      <p:sp>
        <p:nvSpPr>
          <p:cNvPr id="61" name="Rectangle 60">
            <a:extLst/>
          </p:cNvPr>
          <p:cNvSpPr/>
          <p:nvPr/>
        </p:nvSpPr>
        <p:spPr bwMode="auto">
          <a:xfrm>
            <a:off x="8139114" y="2457449"/>
            <a:ext cx="1494258" cy="1020763"/>
          </a:xfrm>
          <a:prstGeom prst="rect">
            <a:avLst/>
          </a:prstGeom>
          <a:solidFill>
            <a:schemeClr val="bg2">
              <a:lumMod val="20000"/>
              <a:lumOff val="80000"/>
            </a:schemeClr>
          </a:solidFill>
          <a:ln w="9525" cap="flat" cmpd="sng" algn="ctr">
            <a:noFill/>
            <a:prstDash val="solid"/>
            <a:round/>
            <a:headEnd type="none" w="med" len="med"/>
            <a:tailEnd type="triangle" w="med" len="med"/>
          </a:ln>
          <a:effectLst/>
        </p:spPr>
        <p:txBody>
          <a:bodyPr anchor="ctr"/>
          <a:lstStyle/>
          <a:p>
            <a:pPr algn="ctr" eaLnBrk="1" hangingPunct="1">
              <a:spcBef>
                <a:spcPct val="50000"/>
              </a:spcBef>
              <a:defRPr/>
            </a:pPr>
            <a:r>
              <a:rPr lang="fr-FR" sz="1300" dirty="0" smtClean="0">
                <a:solidFill>
                  <a:schemeClr val="accent1">
                    <a:lumMod val="50000"/>
                  </a:schemeClr>
                </a:solidFill>
                <a:cs typeface="Arial" charset="0"/>
              </a:rPr>
              <a:t>1 cube (</a:t>
            </a:r>
            <a:r>
              <a:rPr lang="fr-FR" sz="1200" dirty="0" smtClean="0">
                <a:solidFill>
                  <a:schemeClr val="accent1">
                    <a:lumMod val="50000"/>
                  </a:schemeClr>
                </a:solidFill>
                <a:cs typeface="Arial" charset="0"/>
              </a:rPr>
              <a:t>BIOMED)</a:t>
            </a:r>
            <a:endParaRPr lang="fr-FR" sz="1300" dirty="0" smtClean="0">
              <a:solidFill>
                <a:schemeClr val="accent1">
                  <a:lumMod val="50000"/>
                </a:schemeClr>
              </a:solidFill>
              <a:cs typeface="Arial" charset="0"/>
            </a:endParaRPr>
          </a:p>
          <a:p>
            <a:pPr algn="ctr">
              <a:spcBef>
                <a:spcPct val="50000"/>
              </a:spcBef>
              <a:defRPr/>
            </a:pPr>
            <a:r>
              <a:rPr lang="fr-FR" sz="1200" dirty="0" err="1" smtClean="0">
                <a:solidFill>
                  <a:schemeClr val="accent1">
                    <a:lumMod val="50000"/>
                  </a:schemeClr>
                </a:solidFill>
              </a:rPr>
              <a:t>Ref</a:t>
            </a:r>
            <a:r>
              <a:rPr lang="fr-FR" sz="1200" dirty="0" smtClean="0">
                <a:solidFill>
                  <a:schemeClr val="accent1">
                    <a:lumMod val="50000"/>
                  </a:schemeClr>
                </a:solidFill>
              </a:rPr>
              <a:t> Nat : Pascal Pichon ARS BFC</a:t>
            </a:r>
          </a:p>
        </p:txBody>
      </p:sp>
      <p:sp>
        <p:nvSpPr>
          <p:cNvPr id="50196" name="Rectangle 54"/>
          <p:cNvSpPr>
            <a:spLocks noChangeArrowheads="1"/>
          </p:cNvSpPr>
          <p:nvPr/>
        </p:nvSpPr>
        <p:spPr bwMode="auto">
          <a:xfrm>
            <a:off x="8121650" y="1916832"/>
            <a:ext cx="1511721" cy="540025"/>
          </a:xfrm>
          <a:prstGeom prst="rect">
            <a:avLst/>
          </a:prstGeom>
          <a:solidFill>
            <a:schemeClr val="bg2"/>
          </a:solidFill>
          <a:ln w="9525" algn="ctr">
            <a:noFill/>
            <a:round/>
            <a:headEnd/>
            <a:tailEnd type="triangle" w="med" len="med"/>
          </a:ln>
        </p:spPr>
        <p:txBody>
          <a:bodyPr anchor="ctr"/>
          <a:lstStyle>
            <a:lvl1pPr>
              <a:defRPr sz="1000">
                <a:solidFill>
                  <a:srgbClr val="002395"/>
                </a:solidFill>
                <a:latin typeface="Arial" panose="020B0604020202020204" pitchFamily="34" charset="0"/>
                <a:cs typeface="Arial" panose="020B0604020202020204" pitchFamily="34" charset="0"/>
              </a:defRPr>
            </a:lvl1pPr>
            <a:lvl2pPr marL="742950" indent="-285750">
              <a:defRPr sz="1000">
                <a:solidFill>
                  <a:srgbClr val="002395"/>
                </a:solidFill>
                <a:latin typeface="Arial" panose="020B0604020202020204" pitchFamily="34" charset="0"/>
                <a:cs typeface="Arial" panose="020B0604020202020204" pitchFamily="34" charset="0"/>
              </a:defRPr>
            </a:lvl2pPr>
            <a:lvl3pPr marL="1143000" indent="-228600">
              <a:defRPr sz="1000">
                <a:solidFill>
                  <a:srgbClr val="002395"/>
                </a:solidFill>
                <a:latin typeface="Arial" panose="020B0604020202020204" pitchFamily="34" charset="0"/>
                <a:cs typeface="Arial" panose="020B0604020202020204" pitchFamily="34" charset="0"/>
              </a:defRPr>
            </a:lvl3pPr>
            <a:lvl4pPr marL="1600200" indent="-228600">
              <a:defRPr sz="1000">
                <a:solidFill>
                  <a:srgbClr val="002395"/>
                </a:solidFill>
                <a:latin typeface="Arial" panose="020B0604020202020204" pitchFamily="34" charset="0"/>
                <a:cs typeface="Arial" panose="020B0604020202020204" pitchFamily="34" charset="0"/>
              </a:defRPr>
            </a:lvl4pPr>
            <a:lvl5pPr marL="2057400" indent="-228600">
              <a:defRPr sz="1000">
                <a:solidFill>
                  <a:srgbClr val="002395"/>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200" b="1" dirty="0">
                <a:solidFill>
                  <a:schemeClr val="bg1"/>
                </a:solidFill>
              </a:rPr>
              <a:t>Accréditation des laboratoires</a:t>
            </a:r>
          </a:p>
        </p:txBody>
      </p:sp>
      <p:cxnSp>
        <p:nvCxnSpPr>
          <p:cNvPr id="5" name="Connecteur droit 4">
            <a:extLst/>
          </p:cNvPr>
          <p:cNvCxnSpPr/>
          <p:nvPr/>
        </p:nvCxnSpPr>
        <p:spPr bwMode="auto">
          <a:xfrm>
            <a:off x="1824038" y="3602284"/>
            <a:ext cx="6408737" cy="0"/>
          </a:xfrm>
          <a:prstGeom prst="line">
            <a:avLst/>
          </a:prstGeom>
          <a:ln w="28575">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cxnSp>
      <p:sp>
        <p:nvSpPr>
          <p:cNvPr id="6" name="Triangle isocèle 5">
            <a:extLst/>
          </p:cNvPr>
          <p:cNvSpPr/>
          <p:nvPr/>
        </p:nvSpPr>
        <p:spPr bwMode="auto">
          <a:xfrm rot="10800000">
            <a:off x="3968750" y="3622922"/>
            <a:ext cx="1895475" cy="238125"/>
          </a:xfrm>
          <a:prstGeom prst="triangle">
            <a:avLst/>
          </a:prstGeom>
          <a:ln>
            <a:solidFill>
              <a:schemeClr val="accent2"/>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spcBef>
                <a:spcPct val="50000"/>
              </a:spcBef>
              <a:defRPr/>
            </a:pPr>
            <a:endParaRPr lang="fr-FR">
              <a:solidFill>
                <a:srgbClr val="002395"/>
              </a:solidFill>
              <a:latin typeface="Arial" pitchFamily="34" charset="0"/>
            </a:endParaRPr>
          </a:p>
        </p:txBody>
      </p:sp>
      <p:sp>
        <p:nvSpPr>
          <p:cNvPr id="29" name="Rectangle 151"/>
          <p:cNvSpPr>
            <a:spLocks noChangeArrowheads="1"/>
          </p:cNvSpPr>
          <p:nvPr/>
        </p:nvSpPr>
        <p:spPr bwMode="auto">
          <a:xfrm>
            <a:off x="47489" y="653739"/>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Champs et organisation </a:t>
            </a:r>
            <a:endParaRPr lang="fr-FR" sz="1600" b="1" dirty="0">
              <a:solidFill>
                <a:schemeClr val="bg1"/>
              </a:solidFill>
            </a:endParaRPr>
          </a:p>
        </p:txBody>
      </p:sp>
      <p:pic>
        <p:nvPicPr>
          <p:cNvPr id="30" name="Image 29"/>
          <p:cNvPicPr/>
          <p:nvPr/>
        </p:nvPicPr>
        <p:blipFill>
          <a:blip r:embed="rId4" cstate="print"/>
          <a:srcRect/>
          <a:stretch>
            <a:fillRect/>
          </a:stretch>
        </p:blipFill>
        <p:spPr bwMode="auto">
          <a:xfrm>
            <a:off x="78875" y="51219"/>
            <a:ext cx="2000667" cy="645980"/>
          </a:xfrm>
          <a:prstGeom prst="rect">
            <a:avLst/>
          </a:prstGeom>
          <a:noFill/>
          <a:ln w="9525">
            <a:noFill/>
            <a:miter lim="800000"/>
            <a:headEnd/>
            <a:tailEnd/>
          </a:ln>
        </p:spPr>
      </p:pic>
    </p:spTree>
    <p:extLst>
      <p:ext uri="{BB962C8B-B14F-4D97-AF65-F5344CB8AC3E}">
        <p14:creationId xmlns:p14="http://schemas.microsoft.com/office/powerpoint/2010/main" val="247022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Les acteurs du projet</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8" name="Rectangle 7"/>
          <p:cNvSpPr/>
          <p:nvPr/>
        </p:nvSpPr>
        <p:spPr bwMode="auto">
          <a:xfrm>
            <a:off x="476478" y="1503747"/>
            <a:ext cx="3756442" cy="2141277"/>
          </a:xfrm>
          <a:prstGeom prst="rect">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r-FR" sz="1200" b="1" i="0" u="none" strike="noStrike" cap="none" normalizeH="0" baseline="0" dirty="0" smtClean="0">
                <a:ln>
                  <a:noFill/>
                </a:ln>
                <a:solidFill>
                  <a:srgbClr val="002395"/>
                </a:solidFill>
                <a:effectLst/>
                <a:latin typeface="Arial" pitchFamily="34" charset="0"/>
              </a:rPr>
              <a:t>Comité de pilotage du projet</a:t>
            </a:r>
          </a:p>
          <a:p>
            <a:pPr marL="0" marR="0" indent="0" algn="l" defTabSz="914400" rtl="0" eaLnBrk="1" fontAlgn="base" latinLnBrk="0" hangingPunct="1">
              <a:lnSpc>
                <a:spcPct val="100000"/>
              </a:lnSpc>
              <a:spcBef>
                <a:spcPct val="50000"/>
              </a:spcBef>
              <a:spcAft>
                <a:spcPct val="0"/>
              </a:spcAft>
              <a:buClrTx/>
              <a:buSzTx/>
              <a:buFontTx/>
              <a:buNone/>
              <a:tabLst/>
            </a:pPr>
            <a:endParaRPr lang="fr-FR" dirty="0">
              <a:latin typeface="Arial"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dirty="0" smtClean="0">
              <a:ln>
                <a:noFill/>
              </a:ln>
              <a:solidFill>
                <a:srgbClr val="002395"/>
              </a:solidFill>
              <a:effectLst/>
              <a:latin typeface="Arial"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fr-FR" dirty="0">
              <a:latin typeface="Arial"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dirty="0" smtClean="0">
              <a:ln>
                <a:noFill/>
              </a:ln>
              <a:solidFill>
                <a:srgbClr val="002395"/>
              </a:solidFill>
              <a:effectLst/>
              <a:latin typeface="Arial"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fr-FR" dirty="0">
              <a:latin typeface="Arial"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dirty="0" smtClean="0">
              <a:ln>
                <a:noFill/>
              </a:ln>
              <a:solidFill>
                <a:srgbClr val="002395"/>
              </a:solidFill>
              <a:effectLst/>
              <a:latin typeface="Arial" pitchFamily="34" charset="0"/>
            </a:endParaRPr>
          </a:p>
        </p:txBody>
      </p:sp>
      <p:sp>
        <p:nvSpPr>
          <p:cNvPr id="9" name="Rectangle 8">
            <a:extLst>
              <a:ext uri="{FF2B5EF4-FFF2-40B4-BE49-F238E27FC236}">
                <a16:creationId xmlns:a16="http://schemas.microsoft.com/office/drawing/2014/main" id="{AFD94FD9-F2FD-4B1A-BA04-FDABA6A2EF57}"/>
              </a:ext>
            </a:extLst>
          </p:cNvPr>
          <p:cNvSpPr/>
          <p:nvPr/>
        </p:nvSpPr>
        <p:spPr bwMode="auto">
          <a:xfrm>
            <a:off x="597811" y="2271833"/>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DGOS</a:t>
            </a:r>
            <a:endParaRPr lang="fr-FR" sz="1200" dirty="0">
              <a:solidFill>
                <a:schemeClr val="accent2">
                  <a:lumMod val="75000"/>
                </a:schemeClr>
              </a:solidFill>
              <a:latin typeface="Century Gothic (Corps)"/>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38" y="2996952"/>
            <a:ext cx="1695440" cy="59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AFD94FD9-F2FD-4B1A-BA04-FDABA6A2EF57}"/>
              </a:ext>
            </a:extLst>
          </p:cNvPr>
          <p:cNvSpPr/>
          <p:nvPr/>
        </p:nvSpPr>
        <p:spPr bwMode="auto">
          <a:xfrm>
            <a:off x="1785077" y="2297013"/>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DGCS</a:t>
            </a:r>
            <a:endParaRPr lang="fr-FR" sz="1200" dirty="0">
              <a:solidFill>
                <a:schemeClr val="accent2">
                  <a:lumMod val="75000"/>
                </a:schemeClr>
              </a:solidFill>
              <a:latin typeface="Century Gothic (Corps)"/>
            </a:endParaRPr>
          </a:p>
        </p:txBody>
      </p:sp>
      <p:sp>
        <p:nvSpPr>
          <p:cNvPr id="12" name="Rectangle 11">
            <a:extLst>
              <a:ext uri="{FF2B5EF4-FFF2-40B4-BE49-F238E27FC236}">
                <a16:creationId xmlns:a16="http://schemas.microsoft.com/office/drawing/2014/main" id="{AFD94FD9-F2FD-4B1A-BA04-FDABA6A2EF57}"/>
              </a:ext>
            </a:extLst>
          </p:cNvPr>
          <p:cNvSpPr/>
          <p:nvPr/>
        </p:nvSpPr>
        <p:spPr bwMode="auto">
          <a:xfrm>
            <a:off x="2948986" y="2300447"/>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CNSA</a:t>
            </a:r>
            <a:endParaRPr lang="fr-FR" sz="1200" dirty="0">
              <a:solidFill>
                <a:schemeClr val="accent2">
                  <a:lumMod val="75000"/>
                </a:schemeClr>
              </a:solidFill>
              <a:latin typeface="Century Gothic (Corps)"/>
            </a:endParaRPr>
          </a:p>
        </p:txBody>
      </p:sp>
      <p:sp>
        <p:nvSpPr>
          <p:cNvPr id="13" name="Rectangle 12">
            <a:extLst>
              <a:ext uri="{FF2B5EF4-FFF2-40B4-BE49-F238E27FC236}">
                <a16:creationId xmlns:a16="http://schemas.microsoft.com/office/drawing/2014/main" id="{AFD94FD9-F2FD-4B1A-BA04-FDABA6A2EF57}"/>
              </a:ext>
            </a:extLst>
          </p:cNvPr>
          <p:cNvSpPr/>
          <p:nvPr/>
        </p:nvSpPr>
        <p:spPr bwMode="auto">
          <a:xfrm>
            <a:off x="586006" y="2666932"/>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DREES</a:t>
            </a:r>
            <a:endParaRPr lang="fr-FR" sz="1200" dirty="0">
              <a:solidFill>
                <a:schemeClr val="accent2">
                  <a:lumMod val="75000"/>
                </a:schemeClr>
              </a:solidFill>
              <a:latin typeface="Century Gothic (Corps)"/>
            </a:endParaRPr>
          </a:p>
        </p:txBody>
      </p:sp>
      <p:sp>
        <p:nvSpPr>
          <p:cNvPr id="14" name="Rectangle 13">
            <a:extLst>
              <a:ext uri="{FF2B5EF4-FFF2-40B4-BE49-F238E27FC236}">
                <a16:creationId xmlns:a16="http://schemas.microsoft.com/office/drawing/2014/main" id="{AFD94FD9-F2FD-4B1A-BA04-FDABA6A2EF57}"/>
              </a:ext>
            </a:extLst>
          </p:cNvPr>
          <p:cNvSpPr/>
          <p:nvPr/>
        </p:nvSpPr>
        <p:spPr bwMode="auto">
          <a:xfrm>
            <a:off x="1761468" y="2684786"/>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ANAP</a:t>
            </a:r>
            <a:endParaRPr lang="fr-FR" sz="1200" dirty="0">
              <a:solidFill>
                <a:schemeClr val="accent2">
                  <a:lumMod val="75000"/>
                </a:schemeClr>
              </a:solidFill>
              <a:latin typeface="Century Gothic (Corps)"/>
            </a:endParaRPr>
          </a:p>
        </p:txBody>
      </p:sp>
      <p:sp>
        <p:nvSpPr>
          <p:cNvPr id="15" name="Rectangle 14">
            <a:extLst>
              <a:ext uri="{FF2B5EF4-FFF2-40B4-BE49-F238E27FC236}">
                <a16:creationId xmlns:a16="http://schemas.microsoft.com/office/drawing/2014/main" id="{AFD94FD9-F2FD-4B1A-BA04-FDABA6A2EF57}"/>
              </a:ext>
            </a:extLst>
          </p:cNvPr>
          <p:cNvSpPr/>
          <p:nvPr/>
        </p:nvSpPr>
        <p:spPr bwMode="auto">
          <a:xfrm>
            <a:off x="586007" y="1856594"/>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SG (préside)</a:t>
            </a:r>
            <a:endParaRPr lang="fr-FR" sz="1200" dirty="0">
              <a:solidFill>
                <a:schemeClr val="accent2">
                  <a:lumMod val="75000"/>
                </a:schemeClr>
              </a:solidFill>
              <a:latin typeface="Century Gothic (Corps)"/>
            </a:endParaRPr>
          </a:p>
        </p:txBody>
      </p:sp>
      <p:sp>
        <p:nvSpPr>
          <p:cNvPr id="16" name="Rectangle 15">
            <a:extLst>
              <a:ext uri="{FF2B5EF4-FFF2-40B4-BE49-F238E27FC236}">
                <a16:creationId xmlns:a16="http://schemas.microsoft.com/office/drawing/2014/main" id="{AFD94FD9-F2FD-4B1A-BA04-FDABA6A2EF57}"/>
              </a:ext>
            </a:extLst>
          </p:cNvPr>
          <p:cNvSpPr/>
          <p:nvPr/>
        </p:nvSpPr>
        <p:spPr bwMode="auto">
          <a:xfrm>
            <a:off x="2936540" y="1868296"/>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7 ARS</a:t>
            </a:r>
            <a:endParaRPr lang="fr-FR" sz="1200" dirty="0">
              <a:solidFill>
                <a:schemeClr val="accent2">
                  <a:lumMod val="75000"/>
                </a:schemeClr>
              </a:solidFill>
              <a:latin typeface="Century Gothic (Corps)"/>
            </a:endParaRPr>
          </a:p>
        </p:txBody>
      </p:sp>
      <p:sp>
        <p:nvSpPr>
          <p:cNvPr id="17" name="Rectangle 16">
            <a:extLst>
              <a:ext uri="{FF2B5EF4-FFF2-40B4-BE49-F238E27FC236}">
                <a16:creationId xmlns:a16="http://schemas.microsoft.com/office/drawing/2014/main" id="{AFD94FD9-F2FD-4B1A-BA04-FDABA6A2EF57}"/>
              </a:ext>
            </a:extLst>
          </p:cNvPr>
          <p:cNvSpPr/>
          <p:nvPr/>
        </p:nvSpPr>
        <p:spPr bwMode="auto">
          <a:xfrm>
            <a:off x="2936541" y="2674699"/>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DGS</a:t>
            </a:r>
            <a:endParaRPr lang="fr-FR" sz="1200" dirty="0">
              <a:solidFill>
                <a:schemeClr val="accent2">
                  <a:lumMod val="75000"/>
                </a:schemeClr>
              </a:solidFill>
              <a:latin typeface="Century Gothic (Corps)"/>
            </a:endParaRPr>
          </a:p>
        </p:txBody>
      </p:sp>
      <p:sp>
        <p:nvSpPr>
          <p:cNvPr id="19" name="Rectangle 18">
            <a:extLst>
              <a:ext uri="{FF2B5EF4-FFF2-40B4-BE49-F238E27FC236}">
                <a16:creationId xmlns:a16="http://schemas.microsoft.com/office/drawing/2014/main" id="{AFD94FD9-F2FD-4B1A-BA04-FDABA6A2EF57}"/>
              </a:ext>
            </a:extLst>
          </p:cNvPr>
          <p:cNvSpPr/>
          <p:nvPr/>
        </p:nvSpPr>
        <p:spPr bwMode="auto">
          <a:xfrm>
            <a:off x="1761468" y="1864386"/>
            <a:ext cx="1065933" cy="276999"/>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200" dirty="0" smtClean="0">
                <a:solidFill>
                  <a:schemeClr val="accent2">
                    <a:lumMod val="75000"/>
                  </a:schemeClr>
                </a:solidFill>
                <a:latin typeface="Century Gothic (Corps)"/>
              </a:rPr>
              <a:t>DNUM</a:t>
            </a:r>
            <a:endParaRPr lang="fr-FR" sz="1200" dirty="0">
              <a:solidFill>
                <a:schemeClr val="accent2">
                  <a:lumMod val="75000"/>
                </a:schemeClr>
              </a:solidFill>
              <a:latin typeface="Century Gothic (Corps)"/>
            </a:endParaRPr>
          </a:p>
        </p:txBody>
      </p:sp>
      <p:sp>
        <p:nvSpPr>
          <p:cNvPr id="30" name="Rectangle 29">
            <a:extLst>
              <a:ext uri="{FF2B5EF4-FFF2-40B4-BE49-F238E27FC236}">
                <a16:creationId xmlns:a16="http://schemas.microsoft.com/office/drawing/2014/main" id="{A5DA1BFF-7073-437D-836E-728F10C0A694}"/>
              </a:ext>
            </a:extLst>
          </p:cNvPr>
          <p:cNvSpPr/>
          <p:nvPr/>
        </p:nvSpPr>
        <p:spPr bwMode="gray">
          <a:xfrm>
            <a:off x="5529064" y="2271833"/>
            <a:ext cx="3378098" cy="1071083"/>
          </a:xfrm>
          <a:prstGeom prst="rect">
            <a:avLst/>
          </a:prstGeom>
          <a:solidFill>
            <a:schemeClr val="bg1"/>
          </a:solidFill>
          <a:ln w="9525" algn="ctr">
            <a:solidFill>
              <a:schemeClr val="accent2">
                <a:lumMod val="75000"/>
              </a:schemeClr>
            </a:solidFill>
            <a:prstDash val="sysDot"/>
            <a:miter lim="800000"/>
            <a:headEnd/>
            <a:tailEnd/>
          </a:ln>
          <a:effectLst>
            <a:outerShdw blurRad="50800" dist="38100" dir="2700000" algn="tl" rotWithShape="0">
              <a:prstClr val="black">
                <a:alpha val="40000"/>
              </a:prstClr>
            </a:outerShdw>
          </a:effectLst>
        </p:spPr>
        <p:txBody>
          <a:bodyPr lIns="63500" tIns="0" rIns="64800" bIns="0" rtlCol="0" anchor="ctr"/>
          <a:lstStyle/>
          <a:p>
            <a:pPr algn="ctr">
              <a:spcBef>
                <a:spcPct val="0"/>
              </a:spcBef>
              <a:buClrTx/>
              <a:buSzPct val="90000"/>
            </a:pPr>
            <a:endParaRPr lang="fr-CA" sz="1600" b="1" dirty="0">
              <a:solidFill>
                <a:schemeClr val="bg1"/>
              </a:solidFill>
              <a:cs typeface="Arial" pitchFamily="34" charset="0"/>
            </a:endParaRPr>
          </a:p>
        </p:txBody>
      </p:sp>
      <p:grpSp>
        <p:nvGrpSpPr>
          <p:cNvPr id="31" name="Group 12">
            <a:extLst>
              <a:ext uri="{FF2B5EF4-FFF2-40B4-BE49-F238E27FC236}">
                <a16:creationId xmlns:a16="http://schemas.microsoft.com/office/drawing/2014/main" id="{EF1CC906-1B14-4C39-B800-643C49F7C8FC}"/>
              </a:ext>
            </a:extLst>
          </p:cNvPr>
          <p:cNvGrpSpPr/>
          <p:nvPr/>
        </p:nvGrpSpPr>
        <p:grpSpPr>
          <a:xfrm>
            <a:off x="6691019" y="1578778"/>
            <a:ext cx="912782" cy="901783"/>
            <a:chOff x="1208723" y="1689735"/>
            <a:chExt cx="1001964" cy="1001964"/>
          </a:xfrm>
          <a:effectLst>
            <a:outerShdw blurRad="50800" dist="38100" dir="2700000" algn="tl" rotWithShape="0">
              <a:prstClr val="black">
                <a:alpha val="40000"/>
              </a:prstClr>
            </a:outerShdw>
          </a:effectLst>
        </p:grpSpPr>
        <p:sp>
          <p:nvSpPr>
            <p:cNvPr id="32" name="Oval 13">
              <a:extLst>
                <a:ext uri="{FF2B5EF4-FFF2-40B4-BE49-F238E27FC236}">
                  <a16:creationId xmlns:a16="http://schemas.microsoft.com/office/drawing/2014/main" id="{58F7CE76-5F83-498F-9E00-A4BA80E50F08}"/>
                </a:ext>
              </a:extLst>
            </p:cNvPr>
            <p:cNvSpPr/>
            <p:nvPr/>
          </p:nvSpPr>
          <p:spPr bwMode="gray">
            <a:xfrm>
              <a:off x="1208723" y="1689735"/>
              <a:ext cx="1001964" cy="1001964"/>
            </a:xfrm>
            <a:prstGeom prst="ellipse">
              <a:avLst/>
            </a:prstGeom>
            <a:solidFill>
              <a:schemeClr val="bg1"/>
            </a:solidFill>
            <a:ln w="9525" algn="ctr">
              <a:solidFill>
                <a:schemeClr val="tx1"/>
              </a:solidFill>
              <a:miter lim="800000"/>
              <a:headEnd/>
              <a:tailEnd/>
            </a:ln>
            <a:effectLst/>
          </p:spPr>
          <p:txBody>
            <a:bodyPr lIns="63500" tIns="0" rIns="64800" bIns="0" rtlCol="0" anchor="ctr"/>
            <a:lstStyle/>
            <a:p>
              <a:pPr algn="ctr">
                <a:spcBef>
                  <a:spcPct val="0"/>
                </a:spcBef>
                <a:buClrTx/>
                <a:buSzPct val="90000"/>
              </a:pPr>
              <a:endParaRPr lang="fr-CA" sz="1600" b="1" dirty="0">
                <a:solidFill>
                  <a:schemeClr val="bg1"/>
                </a:solidFill>
                <a:cs typeface="Arial" pitchFamily="34" charset="0"/>
              </a:endParaRPr>
            </a:p>
          </p:txBody>
        </p:sp>
        <p:grpSp>
          <p:nvGrpSpPr>
            <p:cNvPr id="33" name="Group 14">
              <a:extLst>
                <a:ext uri="{FF2B5EF4-FFF2-40B4-BE49-F238E27FC236}">
                  <a16:creationId xmlns:a16="http://schemas.microsoft.com/office/drawing/2014/main" id="{A86322A3-13C5-46B3-B5E7-E4C6BC9A020C}"/>
                </a:ext>
              </a:extLst>
            </p:cNvPr>
            <p:cNvGrpSpPr/>
            <p:nvPr/>
          </p:nvGrpSpPr>
          <p:grpSpPr>
            <a:xfrm>
              <a:off x="1342742" y="1966353"/>
              <a:ext cx="723953" cy="474371"/>
              <a:chOff x="1342742" y="1966353"/>
              <a:chExt cx="723953" cy="474371"/>
            </a:xfrm>
          </p:grpSpPr>
          <p:sp>
            <p:nvSpPr>
              <p:cNvPr id="34" name="Freeform 477">
                <a:extLst>
                  <a:ext uri="{FF2B5EF4-FFF2-40B4-BE49-F238E27FC236}">
                    <a16:creationId xmlns:a16="http://schemas.microsoft.com/office/drawing/2014/main" id="{C01C8711-A2F0-4438-9130-CA45B59F313F}"/>
                  </a:ext>
                </a:extLst>
              </p:cNvPr>
              <p:cNvSpPr>
                <a:spLocks noEditPoints="1"/>
              </p:cNvSpPr>
              <p:nvPr/>
            </p:nvSpPr>
            <p:spPr bwMode="auto">
              <a:xfrm>
                <a:off x="1465054" y="1966353"/>
                <a:ext cx="487594" cy="474371"/>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solidFill>
                <a:schemeClr val="tx1"/>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35" name="Freeform 478">
                <a:extLst>
                  <a:ext uri="{FF2B5EF4-FFF2-40B4-BE49-F238E27FC236}">
                    <a16:creationId xmlns:a16="http://schemas.microsoft.com/office/drawing/2014/main" id="{8B778055-748C-4532-B960-48565536BD18}"/>
                  </a:ext>
                </a:extLst>
              </p:cNvPr>
              <p:cNvSpPr>
                <a:spLocks/>
              </p:cNvSpPr>
              <p:nvPr/>
            </p:nvSpPr>
            <p:spPr bwMode="auto">
              <a:xfrm>
                <a:off x="1820419" y="1984534"/>
                <a:ext cx="246276" cy="396687"/>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solidFill>
                <a:schemeClr val="tx1"/>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36" name="Freeform 479">
                <a:extLst>
                  <a:ext uri="{FF2B5EF4-FFF2-40B4-BE49-F238E27FC236}">
                    <a16:creationId xmlns:a16="http://schemas.microsoft.com/office/drawing/2014/main" id="{76F196B4-9D32-4BF8-B741-6C43C1F82420}"/>
                  </a:ext>
                </a:extLst>
              </p:cNvPr>
              <p:cNvSpPr>
                <a:spLocks/>
              </p:cNvSpPr>
              <p:nvPr/>
            </p:nvSpPr>
            <p:spPr bwMode="auto">
              <a:xfrm>
                <a:off x="1342742" y="1984534"/>
                <a:ext cx="254541" cy="396687"/>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solidFill>
                <a:schemeClr val="tx1"/>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sp>
        <p:nvSpPr>
          <p:cNvPr id="37" name="Rectangle 36">
            <a:extLst>
              <a:ext uri="{FF2B5EF4-FFF2-40B4-BE49-F238E27FC236}">
                <a16:creationId xmlns:a16="http://schemas.microsoft.com/office/drawing/2014/main" id="{2AECDEB2-74A5-4830-8B11-4BCB1612DFD1}"/>
              </a:ext>
            </a:extLst>
          </p:cNvPr>
          <p:cNvSpPr/>
          <p:nvPr/>
        </p:nvSpPr>
        <p:spPr>
          <a:xfrm>
            <a:off x="5572702" y="2552569"/>
            <a:ext cx="3378098" cy="646331"/>
          </a:xfrm>
          <a:prstGeom prst="rect">
            <a:avLst/>
          </a:prstGeom>
        </p:spPr>
        <p:txBody>
          <a:bodyPr wrap="square">
            <a:spAutoFit/>
          </a:bodyPr>
          <a:lstStyle/>
          <a:p>
            <a:pPr algn="just"/>
            <a:r>
              <a:rPr lang="fr-FR" sz="1200" b="1" dirty="0" smtClean="0">
                <a:latin typeface="+mj-lt"/>
              </a:rPr>
              <a:t>Séminaires des référents régionaux tous les 2 mois environ</a:t>
            </a:r>
            <a:endParaRPr lang="fr-FR" sz="1200" b="1" dirty="0">
              <a:latin typeface="+mj-lt"/>
            </a:endParaRPr>
          </a:p>
          <a:p>
            <a:pPr algn="just"/>
            <a:endParaRPr lang="fr-FR" sz="1200" dirty="0">
              <a:latin typeface="+mj-lt"/>
            </a:endParaRPr>
          </a:p>
        </p:txBody>
      </p:sp>
      <p:sp>
        <p:nvSpPr>
          <p:cNvPr id="26" name="Rectangle 25">
            <a:extLst>
              <a:ext uri="{FF2B5EF4-FFF2-40B4-BE49-F238E27FC236}">
                <a16:creationId xmlns:a16="http://schemas.microsoft.com/office/drawing/2014/main" id="{A5DA1BFF-7073-437D-836E-728F10C0A694}"/>
              </a:ext>
            </a:extLst>
          </p:cNvPr>
          <p:cNvSpPr/>
          <p:nvPr/>
        </p:nvSpPr>
        <p:spPr bwMode="gray">
          <a:xfrm>
            <a:off x="2864768" y="4077072"/>
            <a:ext cx="4168673" cy="1927214"/>
          </a:xfrm>
          <a:prstGeom prst="rect">
            <a:avLst/>
          </a:prstGeom>
          <a:solidFill>
            <a:schemeClr val="bg1"/>
          </a:solidFill>
          <a:ln w="9525" algn="ctr">
            <a:solidFill>
              <a:schemeClr val="accent2">
                <a:lumMod val="75000"/>
              </a:schemeClr>
            </a:solidFill>
            <a:prstDash val="sysDot"/>
            <a:miter lim="800000"/>
            <a:headEnd/>
            <a:tailEnd/>
          </a:ln>
          <a:effectLst>
            <a:outerShdw blurRad="50800" dist="38100" dir="2700000" algn="tl" rotWithShape="0">
              <a:prstClr val="black">
                <a:alpha val="40000"/>
              </a:prstClr>
            </a:outerShdw>
          </a:effectLst>
        </p:spPr>
        <p:txBody>
          <a:bodyPr lIns="63500" tIns="0" rIns="64800" bIns="0" rtlCol="0" anchor="ctr"/>
          <a:lstStyle/>
          <a:p>
            <a:pPr algn="ctr">
              <a:spcBef>
                <a:spcPct val="0"/>
              </a:spcBef>
              <a:buClrTx/>
              <a:buSzPct val="90000"/>
            </a:pPr>
            <a:endParaRPr lang="fr-CA" sz="1600" b="1" dirty="0">
              <a:solidFill>
                <a:schemeClr val="bg1"/>
              </a:solidFill>
              <a:cs typeface="Arial" pitchFamily="34" charset="0"/>
            </a:endParaRPr>
          </a:p>
        </p:txBody>
      </p:sp>
      <p:sp>
        <p:nvSpPr>
          <p:cNvPr id="27" name="Rectangle 26">
            <a:extLst>
              <a:ext uri="{FF2B5EF4-FFF2-40B4-BE49-F238E27FC236}">
                <a16:creationId xmlns:a16="http://schemas.microsoft.com/office/drawing/2014/main" id="{2AECDEB2-74A5-4830-8B11-4BCB1612DFD1}"/>
              </a:ext>
            </a:extLst>
          </p:cNvPr>
          <p:cNvSpPr/>
          <p:nvPr/>
        </p:nvSpPr>
        <p:spPr>
          <a:xfrm>
            <a:off x="2905424" y="4086760"/>
            <a:ext cx="4168673" cy="2000548"/>
          </a:xfrm>
          <a:prstGeom prst="rect">
            <a:avLst/>
          </a:prstGeom>
        </p:spPr>
        <p:txBody>
          <a:bodyPr wrap="square">
            <a:spAutoFit/>
          </a:bodyPr>
          <a:lstStyle/>
          <a:p>
            <a:pPr algn="just">
              <a:spcBef>
                <a:spcPts val="1200"/>
              </a:spcBef>
            </a:pPr>
            <a:r>
              <a:rPr lang="fr-FR" sz="1200" b="1" dirty="0" smtClean="0">
                <a:latin typeface="+mj-lt"/>
              </a:rPr>
              <a:t>Partenaires : </a:t>
            </a:r>
          </a:p>
          <a:p>
            <a:pPr marL="171450" indent="-171450" algn="just">
              <a:spcBef>
                <a:spcPts val="1200"/>
              </a:spcBef>
              <a:buFontTx/>
              <a:buChar char="-"/>
            </a:pPr>
            <a:r>
              <a:rPr lang="fr-FR" sz="1200" b="1" dirty="0" smtClean="0">
                <a:latin typeface="+mj-lt"/>
              </a:rPr>
              <a:t>AMOA : Pragma’9</a:t>
            </a:r>
          </a:p>
          <a:p>
            <a:pPr marL="171450" indent="-171450" algn="just">
              <a:spcBef>
                <a:spcPts val="1200"/>
              </a:spcBef>
              <a:buFontTx/>
              <a:buChar char="-"/>
            </a:pPr>
            <a:r>
              <a:rPr lang="fr-FR" sz="1200" b="1" dirty="0" smtClean="0">
                <a:latin typeface="+mj-lt"/>
              </a:rPr>
              <a:t>MOE et exploitation : KEYRUS</a:t>
            </a:r>
          </a:p>
          <a:p>
            <a:pPr marL="171450" indent="-171450" algn="just">
              <a:spcBef>
                <a:spcPts val="1200"/>
              </a:spcBef>
              <a:buFontTx/>
              <a:buChar char="-"/>
            </a:pPr>
            <a:r>
              <a:rPr lang="fr-FR" sz="1200" b="1" dirty="0" smtClean="0">
                <a:latin typeface="+mj-lt"/>
              </a:rPr>
              <a:t>Hébergement : ITS INTEGRA (HDS)</a:t>
            </a:r>
          </a:p>
          <a:p>
            <a:pPr marL="171450" indent="-171450" algn="just">
              <a:spcBef>
                <a:spcPts val="1200"/>
              </a:spcBef>
              <a:buFontTx/>
              <a:buChar char="-"/>
            </a:pPr>
            <a:r>
              <a:rPr lang="fr-FR" sz="1200" b="1" dirty="0" smtClean="0">
                <a:latin typeface="+mj-lt"/>
              </a:rPr>
              <a:t>Sécurisation des infrastructures : CERTILIENCE</a:t>
            </a:r>
            <a:endParaRPr lang="fr-FR" sz="1200" b="1" dirty="0">
              <a:latin typeface="+mj-lt"/>
            </a:endParaRPr>
          </a:p>
          <a:p>
            <a:pPr algn="just">
              <a:lnSpc>
                <a:spcPct val="200000"/>
              </a:lnSpc>
            </a:pPr>
            <a:endParaRPr lang="fr-FR" sz="1200" dirty="0">
              <a:latin typeface="+mj-lt"/>
            </a:endParaRPr>
          </a:p>
        </p:txBody>
      </p:sp>
    </p:spTree>
    <p:extLst>
      <p:ext uri="{BB962C8B-B14F-4D97-AF65-F5344CB8AC3E}">
        <p14:creationId xmlns:p14="http://schemas.microsoft.com/office/powerpoint/2010/main" val="39594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Les utilisateurs et les usages</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2" name="Rectangle 1"/>
          <p:cNvSpPr/>
          <p:nvPr/>
        </p:nvSpPr>
        <p:spPr>
          <a:xfrm>
            <a:off x="632520" y="4923100"/>
            <a:ext cx="3096344" cy="954107"/>
          </a:xfrm>
          <a:prstGeom prst="rect">
            <a:avLst/>
          </a:prstGeom>
        </p:spPr>
        <p:txBody>
          <a:bodyPr wrap="square">
            <a:spAutoFit/>
          </a:bodyPr>
          <a:lstStyle/>
          <a:p>
            <a:pPr algn="ctr"/>
            <a:r>
              <a:rPr lang="fr-FR" sz="1200" b="1" dirty="0">
                <a:latin typeface="+mj-lt"/>
              </a:rPr>
              <a:t>Autres  = APHP, ANAP, Cour des Comptes, DSS, DGS, DCSSA, HAS, IGAS, DGCS, CEPS, CNSA, DGFIP, OMEDIT</a:t>
            </a:r>
          </a:p>
          <a:p>
            <a:pPr algn="ctr"/>
            <a:endParaRPr lang="fr-FR" sz="1100" dirty="0">
              <a:solidFill>
                <a:schemeClr val="accent1">
                  <a:lumMod val="50000"/>
                </a:schemeClr>
              </a:solidFill>
            </a:endParaRPr>
          </a:p>
          <a:p>
            <a:pPr algn="ctr"/>
            <a:r>
              <a:rPr lang="fr-FR" sz="900" dirty="0" smtClean="0">
                <a:solidFill>
                  <a:schemeClr val="accent1">
                    <a:lumMod val="50000"/>
                  </a:schemeClr>
                </a:solidFill>
              </a:rPr>
              <a:t> </a:t>
            </a:r>
            <a:endParaRPr lang="fr-FR" sz="900" dirty="0"/>
          </a:p>
        </p:txBody>
      </p:sp>
      <p:graphicFrame>
        <p:nvGraphicFramePr>
          <p:cNvPr id="39" name="Graphique 38"/>
          <p:cNvGraphicFramePr>
            <a:graphicFrameLocks/>
          </p:cNvGraphicFramePr>
          <p:nvPr>
            <p:extLst>
              <p:ext uri="{D42A27DB-BD31-4B8C-83A1-F6EECF244321}">
                <p14:modId xmlns:p14="http://schemas.microsoft.com/office/powerpoint/2010/main" val="2370538147"/>
              </p:ext>
            </p:extLst>
          </p:nvPr>
        </p:nvGraphicFramePr>
        <p:xfrm>
          <a:off x="-303584" y="1533466"/>
          <a:ext cx="4912017" cy="3389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extLst>
              <p:ext uri="{D42A27DB-BD31-4B8C-83A1-F6EECF244321}">
                <p14:modId xmlns:p14="http://schemas.microsoft.com/office/powerpoint/2010/main" val="2164453113"/>
              </p:ext>
            </p:extLst>
          </p:nvPr>
        </p:nvGraphicFramePr>
        <p:xfrm>
          <a:off x="4940289" y="119062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a:graphicFrameLocks/>
          </p:cNvGraphicFramePr>
          <p:nvPr>
            <p:extLst>
              <p:ext uri="{D42A27DB-BD31-4B8C-83A1-F6EECF244321}">
                <p14:modId xmlns:p14="http://schemas.microsoft.com/office/powerpoint/2010/main" val="3988955957"/>
              </p:ext>
            </p:extLst>
          </p:nvPr>
        </p:nvGraphicFramePr>
        <p:xfrm>
          <a:off x="5137145" y="3789040"/>
          <a:ext cx="4411577" cy="25271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328920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9"/>
          <p:cNvSpPr>
            <a:spLocks noChangeArrowheads="1"/>
          </p:cNvSpPr>
          <p:nvPr/>
        </p:nvSpPr>
        <p:spPr bwMode="auto">
          <a:xfrm>
            <a:off x="188446" y="202623"/>
            <a:ext cx="7685750" cy="858838"/>
          </a:xfrm>
          <a:prstGeom prst="rect">
            <a:avLst/>
          </a:prstGeom>
          <a:solidFill>
            <a:srgbClr val="FFFFFF"/>
          </a:solidFill>
          <a:ln w="9525">
            <a:noFill/>
            <a:miter lim="800000"/>
            <a:headEnd/>
            <a:tailEnd/>
          </a:ln>
        </p:spPr>
        <p:txBody>
          <a:bodyPr anchor="ctr"/>
          <a:lstStyle/>
          <a:p>
            <a:pPr algn="ctr"/>
            <a:endParaRPr lang="nb-NO">
              <a:solidFill>
                <a:srgbClr val="FFFFFF"/>
              </a:solidFill>
              <a:latin typeface="Calibri" pitchFamily="34" charset="0"/>
            </a:endParaRPr>
          </a:p>
        </p:txBody>
      </p:sp>
      <p:sp>
        <p:nvSpPr>
          <p:cNvPr id="21508" name="Rectangle 151"/>
          <p:cNvSpPr>
            <a:spLocks noChangeArrowheads="1"/>
          </p:cNvSpPr>
          <p:nvPr/>
        </p:nvSpPr>
        <p:spPr bwMode="auto">
          <a:xfrm>
            <a:off x="0" y="692696"/>
            <a:ext cx="9906000" cy="497929"/>
          </a:xfrm>
          <a:prstGeom prst="rect">
            <a:avLst/>
          </a:prstGeom>
          <a:solidFill>
            <a:srgbClr val="92D050"/>
          </a:solidFill>
          <a:ln w="9525">
            <a:noFill/>
            <a:miter lim="800000"/>
            <a:headEnd/>
            <a:tailEnd/>
          </a:ln>
        </p:spPr>
        <p:txBody>
          <a:bodyPr anchor="ctr"/>
          <a:lstStyle/>
          <a:p>
            <a:r>
              <a:rPr lang="fr-FR" sz="1600" b="1" dirty="0" smtClean="0">
                <a:solidFill>
                  <a:schemeClr val="bg1"/>
                </a:solidFill>
              </a:rPr>
              <a:t>Objectifs métier</a:t>
            </a:r>
            <a:endParaRPr lang="fr-FR" sz="1600" b="1" dirty="0">
              <a:solidFill>
                <a:schemeClr val="bg1"/>
              </a:solidFill>
            </a:endParaRPr>
          </a:p>
        </p:txBody>
      </p:sp>
      <p:pic>
        <p:nvPicPr>
          <p:cNvPr id="6" name="Image 5"/>
          <p:cNvPicPr/>
          <p:nvPr/>
        </p:nvPicPr>
        <p:blipFill>
          <a:blip r:embed="rId3" cstate="print"/>
          <a:srcRect/>
          <a:stretch>
            <a:fillRect/>
          </a:stretch>
        </p:blipFill>
        <p:spPr bwMode="auto">
          <a:xfrm>
            <a:off x="5" y="-21679"/>
            <a:ext cx="1919286" cy="714375"/>
          </a:xfrm>
          <a:prstGeom prst="rect">
            <a:avLst/>
          </a:prstGeom>
          <a:noFill/>
          <a:ln w="9525">
            <a:noFill/>
            <a:miter lim="800000"/>
            <a:headEnd/>
            <a:tailEnd/>
          </a:ln>
        </p:spPr>
      </p:pic>
      <p:sp>
        <p:nvSpPr>
          <p:cNvPr id="3" name="ZoneTexte 2"/>
          <p:cNvSpPr txBox="1"/>
          <p:nvPr/>
        </p:nvSpPr>
        <p:spPr>
          <a:xfrm>
            <a:off x="344488" y="1340768"/>
            <a:ext cx="9217024" cy="892552"/>
          </a:xfrm>
          <a:prstGeom prst="rect">
            <a:avLst/>
          </a:prstGeom>
          <a:noFill/>
        </p:spPr>
        <p:txBody>
          <a:bodyPr wrap="square" rtlCol="0">
            <a:spAutoFit/>
          </a:bodyPr>
          <a:lstStyle/>
          <a:p>
            <a:pPr marL="85725" lvl="1" algn="just"/>
            <a:r>
              <a:rPr lang="fr-FR" sz="1400" b="1" dirty="0"/>
              <a:t>Exemples d’objectifs métier déjà couverts</a:t>
            </a:r>
          </a:p>
          <a:p>
            <a:pPr marL="85725" algn="just"/>
            <a:endParaRPr lang="fr-FR" dirty="0"/>
          </a:p>
          <a:p>
            <a:pPr marL="85725" lvl="1" algn="just"/>
            <a:r>
              <a:rPr lang="fr-FR" sz="1400" dirty="0"/>
              <a:t>Le tableau ci-dessous présente quelques objectifs métier couverts par DIAMANT avec, pour chacun, les sources de données mobilisées par </a:t>
            </a:r>
            <a:r>
              <a:rPr lang="fr-FR" sz="1400" dirty="0" smtClean="0"/>
              <a:t>l’outil.</a:t>
            </a:r>
            <a:endParaRPr lang="fr-FR" sz="1400" dirty="0"/>
          </a:p>
        </p:txBody>
      </p:sp>
      <p:graphicFrame>
        <p:nvGraphicFramePr>
          <p:cNvPr id="2" name="Tableau 1"/>
          <p:cNvGraphicFramePr>
            <a:graphicFrameLocks noGrp="1"/>
          </p:cNvGraphicFramePr>
          <p:nvPr>
            <p:extLst>
              <p:ext uri="{D42A27DB-BD31-4B8C-83A1-F6EECF244321}">
                <p14:modId xmlns:p14="http://schemas.microsoft.com/office/powerpoint/2010/main" val="96041489"/>
              </p:ext>
            </p:extLst>
          </p:nvPr>
        </p:nvGraphicFramePr>
        <p:xfrm>
          <a:off x="344488" y="2436988"/>
          <a:ext cx="9217024" cy="3368276"/>
        </p:xfrm>
        <a:graphic>
          <a:graphicData uri="http://schemas.openxmlformats.org/drawingml/2006/table">
            <a:tbl>
              <a:tblPr firstRow="1" bandRow="1">
                <a:tableStyleId>{85BE263C-DBD7-4A20-BB59-AAB30ACAA65A}</a:tableStyleId>
              </a:tblPr>
              <a:tblGrid>
                <a:gridCol w="684076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310212">
                <a:tc>
                  <a:txBody>
                    <a:bodyPr/>
                    <a:lstStyle/>
                    <a:p>
                      <a:r>
                        <a:rPr lang="fr-FR" sz="1000" dirty="0"/>
                        <a:t>Objectifs fonctionnels </a:t>
                      </a:r>
                    </a:p>
                  </a:txBody>
                  <a:tcPr anchor="ctr">
                    <a:solidFill>
                      <a:schemeClr val="accent2">
                        <a:lumMod val="75000"/>
                      </a:schemeClr>
                    </a:solidFill>
                  </a:tcPr>
                </a:tc>
                <a:tc>
                  <a:txBody>
                    <a:bodyPr/>
                    <a:lstStyle/>
                    <a:p>
                      <a:pPr algn="ctr"/>
                      <a:r>
                        <a:rPr lang="fr-FR" sz="1000" dirty="0"/>
                        <a:t>Sources de données</a:t>
                      </a:r>
                    </a:p>
                  </a:txBody>
                  <a:tcPr anchor="ctr">
                    <a:solidFill>
                      <a:schemeClr val="accent2">
                        <a:lumMod val="75000"/>
                      </a:schemeClr>
                    </a:solidFill>
                  </a:tcPr>
                </a:tc>
                <a:extLst>
                  <a:ext uri="{0D108BD9-81ED-4DB2-BD59-A6C34878D82A}">
                    <a16:rowId xmlns:a16="http://schemas.microsoft.com/office/drawing/2014/main" val="10000"/>
                  </a:ext>
                </a:extLst>
              </a:tr>
              <a:tr h="262615">
                <a:tc>
                  <a:txBody>
                    <a:bodyPr/>
                    <a:lstStyle/>
                    <a:p>
                      <a:r>
                        <a:rPr lang="fr-FR" sz="1000" dirty="0"/>
                        <a:t>Accompagner l’établissement pour améliorer sa performance médicale et financière</a:t>
                      </a:r>
                      <a:endParaRPr lang="fr-FR" sz="1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DADS, SAE, EPRD, RIA, CF, RTC, PMSI</a:t>
                      </a:r>
                    </a:p>
                  </a:txBody>
                  <a:tcPr anchor="ctr"/>
                </a:tc>
                <a:extLst>
                  <a:ext uri="{0D108BD9-81ED-4DB2-BD59-A6C34878D82A}">
                    <a16:rowId xmlns:a16="http://schemas.microsoft.com/office/drawing/2014/main" val="10001"/>
                  </a:ext>
                </a:extLst>
              </a:tr>
              <a:tr h="262615">
                <a:tc>
                  <a:txBody>
                    <a:bodyPr/>
                    <a:lstStyle/>
                    <a:p>
                      <a:r>
                        <a:rPr lang="fr-FR" sz="1000" dirty="0"/>
                        <a:t>Permettre aux ARS </a:t>
                      </a:r>
                      <a:r>
                        <a:rPr lang="fr-FR" sz="1000" dirty="0" smtClean="0"/>
                        <a:t>de</a:t>
                      </a:r>
                      <a:r>
                        <a:rPr lang="fr-FR" sz="1000" baseline="0" dirty="0" smtClean="0"/>
                        <a:t> réaliser un suivi du plan </a:t>
                      </a:r>
                      <a:r>
                        <a:rPr lang="fr-FR" sz="1000" dirty="0" smtClean="0"/>
                        <a:t>ONDAM et de </a:t>
                      </a:r>
                      <a:r>
                        <a:rPr lang="fr-FR" sz="1000" dirty="0"/>
                        <a:t>construire des outils de simulation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DADS, SAE, PMSI, CF</a:t>
                      </a:r>
                    </a:p>
                  </a:txBody>
                  <a:tcPr anchor="ctr"/>
                </a:tc>
                <a:extLst>
                  <a:ext uri="{0D108BD9-81ED-4DB2-BD59-A6C34878D82A}">
                    <a16:rowId xmlns:a16="http://schemas.microsoft.com/office/drawing/2014/main" val="10002"/>
                  </a:ext>
                </a:extLst>
              </a:tr>
              <a:tr h="426749">
                <a:tc>
                  <a:txBody>
                    <a:bodyPr/>
                    <a:lstStyle/>
                    <a:p>
                      <a:r>
                        <a:rPr lang="fr-FR" sz="1000" dirty="0"/>
                        <a:t>Etudier au travers d’outils d’analyse les dotations annuelles de financements, les résultats financiers, la CAF, et l’endettement</a:t>
                      </a:r>
                      <a:r>
                        <a:rPr lang="fr-FR" sz="1000" dirty="0" smtClean="0"/>
                        <a:t>…, et</a:t>
                      </a:r>
                      <a:r>
                        <a:rPr lang="fr-FR" sz="1000" baseline="0" dirty="0" smtClean="0"/>
                        <a:t> en déduire les besoins de recapitalisation</a:t>
                      </a:r>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DADS, SAE, EPRD, RIA, CF</a:t>
                      </a:r>
                    </a:p>
                  </a:txBody>
                  <a:tcPr anchor="ctr"/>
                </a:tc>
                <a:extLst>
                  <a:ext uri="{0D108BD9-81ED-4DB2-BD59-A6C34878D82A}">
                    <a16:rowId xmlns:a16="http://schemas.microsoft.com/office/drawing/2014/main" val="10003"/>
                  </a:ext>
                </a:extLst>
              </a:tr>
              <a:tr h="262615">
                <a:tc>
                  <a:txBody>
                    <a:bodyPr/>
                    <a:lstStyle/>
                    <a:p>
                      <a:r>
                        <a:rPr lang="fr-FR" sz="1000" dirty="0"/>
                        <a:t>Mesurer la démographie des professionnels de santé</a:t>
                      </a:r>
                      <a:r>
                        <a:rPr lang="fr-FR" sz="1000" baseline="0" dirty="0"/>
                        <a:t> et</a:t>
                      </a:r>
                      <a:r>
                        <a:rPr lang="fr-FR" sz="1000" dirty="0"/>
                        <a:t> la densité du premier recours</a:t>
                      </a:r>
                      <a:endParaRPr lang="fr-FR" sz="1000" b="1" dirty="0"/>
                    </a:p>
                  </a:txBody>
                  <a:tcPr anchor="ctr"/>
                </a:tc>
                <a:tc>
                  <a:txBody>
                    <a:bodyPr/>
                    <a:lstStyle/>
                    <a:p>
                      <a:pPr algn="ctr"/>
                      <a:r>
                        <a:rPr lang="fr-FR" sz="1000" dirty="0"/>
                        <a:t>RPPS, ADELI, INSEE</a:t>
                      </a:r>
                    </a:p>
                  </a:txBody>
                  <a:tcPr anchor="ctr"/>
                </a:tc>
                <a:extLst>
                  <a:ext uri="{0D108BD9-81ED-4DB2-BD59-A6C34878D82A}">
                    <a16:rowId xmlns:a16="http://schemas.microsoft.com/office/drawing/2014/main" val="10004"/>
                  </a:ext>
                </a:extLst>
              </a:tr>
              <a:tr h="262615">
                <a:tc>
                  <a:txBody>
                    <a:bodyPr/>
                    <a:lstStyle/>
                    <a:p>
                      <a:r>
                        <a:rPr lang="fr-FR" sz="1000" dirty="0"/>
                        <a:t>Mesurer la pertinence</a:t>
                      </a:r>
                      <a:r>
                        <a:rPr lang="fr-FR" sz="1000" baseline="0" dirty="0"/>
                        <a:t> de l’implantation d’un </a:t>
                      </a:r>
                      <a:r>
                        <a:rPr lang="fr-FR" sz="1000" dirty="0"/>
                        <a:t>établissement sur son territoire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 PMSI, INSEE</a:t>
                      </a:r>
                    </a:p>
                  </a:txBody>
                  <a:tcPr anchor="ctr"/>
                </a:tc>
                <a:extLst>
                  <a:ext uri="{0D108BD9-81ED-4DB2-BD59-A6C34878D82A}">
                    <a16:rowId xmlns:a16="http://schemas.microsoft.com/office/drawing/2014/main" val="10005"/>
                  </a:ext>
                </a:extLst>
              </a:tr>
              <a:tr h="267780">
                <a:tc>
                  <a:txBody>
                    <a:bodyPr/>
                    <a:lstStyle/>
                    <a:p>
                      <a:r>
                        <a:rPr lang="fr-FR" sz="1000" dirty="0"/>
                        <a:t>Mesurer l’adéquation des ressources humaines au regard de la production de soins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DADS, SAE, BS, PMSI</a:t>
                      </a:r>
                    </a:p>
                  </a:txBody>
                  <a:tcPr anchor="ctr"/>
                </a:tc>
                <a:extLst>
                  <a:ext uri="{0D108BD9-81ED-4DB2-BD59-A6C34878D82A}">
                    <a16:rowId xmlns:a16="http://schemas.microsoft.com/office/drawing/2014/main" val="10006"/>
                  </a:ext>
                </a:extLst>
              </a:tr>
              <a:tr h="262615">
                <a:tc>
                  <a:txBody>
                    <a:bodyPr/>
                    <a:lstStyle/>
                    <a:p>
                      <a:r>
                        <a:rPr lang="fr-FR" sz="1000" dirty="0"/>
                        <a:t>Evaluer la qualité et la sécurité des soins</a:t>
                      </a:r>
                      <a:endParaRPr lang="fr-FR" sz="1000" b="1" dirty="0"/>
                    </a:p>
                  </a:txBody>
                  <a:tcPr anchor="ctr"/>
                </a:tc>
                <a:tc>
                  <a:txBody>
                    <a:bodyPr/>
                    <a:lstStyle/>
                    <a:p>
                      <a:pPr algn="ctr"/>
                      <a:r>
                        <a:rPr lang="fr-FR" sz="1000" dirty="0"/>
                        <a:t>Données HAS</a:t>
                      </a:r>
                    </a:p>
                  </a:txBody>
                  <a:tcPr anchor="ctr"/>
                </a:tc>
                <a:extLst>
                  <a:ext uri="{0D108BD9-81ED-4DB2-BD59-A6C34878D82A}">
                    <a16:rowId xmlns:a16="http://schemas.microsoft.com/office/drawing/2014/main" val="10008"/>
                  </a:ext>
                </a:extLst>
              </a:tr>
              <a:tr h="262615">
                <a:tc>
                  <a:txBody>
                    <a:bodyPr/>
                    <a:lstStyle/>
                    <a:p>
                      <a:r>
                        <a:rPr lang="fr-FR" sz="1000" dirty="0"/>
                        <a:t>Etudier l’impact du premier recours « Hôpital » sur le système de santé</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RPU, ATU, ACE, à terme RPPS</a:t>
                      </a:r>
                    </a:p>
                  </a:txBody>
                  <a:tcPr anchor="ctr"/>
                </a:tc>
                <a:extLst>
                  <a:ext uri="{0D108BD9-81ED-4DB2-BD59-A6C34878D82A}">
                    <a16:rowId xmlns:a16="http://schemas.microsoft.com/office/drawing/2014/main" val="10009"/>
                  </a:ext>
                </a:extLst>
              </a:tr>
              <a:tr h="262615">
                <a:tc>
                  <a:txBody>
                    <a:bodyPr/>
                    <a:lstStyle/>
                    <a:p>
                      <a:r>
                        <a:rPr lang="fr-FR" sz="1000" dirty="0"/>
                        <a:t>Cibler les actions de prévention</a:t>
                      </a:r>
                      <a:endParaRPr lang="fr-FR" sz="1000" b="1" dirty="0"/>
                    </a:p>
                  </a:txBody>
                  <a:tcPr anchor="ctr"/>
                </a:tc>
                <a:tc>
                  <a:txBody>
                    <a:bodyPr/>
                    <a:lstStyle/>
                    <a:p>
                      <a:pPr algn="ctr"/>
                      <a:r>
                        <a:rPr lang="fr-FR" sz="1000" dirty="0"/>
                        <a:t>PMSI, INSEE</a:t>
                      </a:r>
                    </a:p>
                  </a:txBody>
                  <a:tcPr anchor="ctr"/>
                </a:tc>
                <a:extLst>
                  <a:ext uri="{0D108BD9-81ED-4DB2-BD59-A6C34878D82A}">
                    <a16:rowId xmlns:a16="http://schemas.microsoft.com/office/drawing/2014/main" val="10010"/>
                  </a:ext>
                </a:extLst>
              </a:tr>
              <a:tr h="262615">
                <a:tc>
                  <a:txBody>
                    <a:bodyPr/>
                    <a:lstStyle/>
                    <a:p>
                      <a:r>
                        <a:rPr lang="fr-FR" sz="1000" dirty="0"/>
                        <a:t>Construire le PRS1 puis PRS2 et leurs déclinaisons SROS et SRS.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toutes les sources suscitées</a:t>
                      </a:r>
                    </a:p>
                  </a:txBody>
                  <a:tcPr anchor="ctr"/>
                </a:tc>
                <a:extLst>
                  <a:ext uri="{0D108BD9-81ED-4DB2-BD59-A6C34878D82A}">
                    <a16:rowId xmlns:a16="http://schemas.microsoft.com/office/drawing/2014/main" val="10011"/>
                  </a:ext>
                </a:extLst>
              </a:tr>
              <a:tr h="262615">
                <a:tc>
                  <a:txBody>
                    <a:bodyPr/>
                    <a:lstStyle/>
                    <a:p>
                      <a:r>
                        <a:rPr lang="fr-FR" sz="1000" dirty="0" smtClean="0"/>
                        <a:t>Etudier les parcours</a:t>
                      </a:r>
                      <a:r>
                        <a:rPr lang="fr-FR" sz="1000" baseline="0" dirty="0" smtClean="0"/>
                        <a:t> inter-établissement au travers des filières « GHF » définies par la DGOS et les ARS</a:t>
                      </a:r>
                      <a:endParaRPr lang="fr-FR"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t>PMSI, INSEE</a:t>
                      </a:r>
                      <a:endParaRPr lang="fr-FR" sz="1000" dirty="0"/>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0530271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6"/>
</p:tagLst>
</file>

<file path=ppt/tags/tag12.xml><?xml version="1.0" encoding="utf-8"?>
<p:tagLst xmlns:a="http://schemas.openxmlformats.org/drawingml/2006/main" xmlns:r="http://schemas.openxmlformats.org/officeDocument/2006/relationships" xmlns:p="http://schemas.openxmlformats.org/presentationml/2006/main">
  <p:tag name="NUM" val="28"/>
</p:tagLst>
</file>

<file path=ppt/tags/tag13.xml><?xml version="1.0" encoding="utf-8"?>
<p:tagLst xmlns:a="http://schemas.openxmlformats.org/drawingml/2006/main" xmlns:r="http://schemas.openxmlformats.org/officeDocument/2006/relationships" xmlns:p="http://schemas.openxmlformats.org/presentationml/2006/main">
  <p:tag name="NUM" val="29"/>
</p:tagLst>
</file>

<file path=ppt/tags/tag14.xml><?xml version="1.0" encoding="utf-8"?>
<p:tagLst xmlns:a="http://schemas.openxmlformats.org/drawingml/2006/main" xmlns:r="http://schemas.openxmlformats.org/officeDocument/2006/relationships" xmlns:p="http://schemas.openxmlformats.org/presentationml/2006/main">
  <p:tag name="NUM" val="3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9"/>
</p:tagLst>
</file>

<file path=ppt/tags/tag1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5"/>
</p:tagLst>
</file>

<file path=ppt/tags/tag21.xml><?xml version="1.0" encoding="utf-8"?>
<p:tagLst xmlns:a="http://schemas.openxmlformats.org/drawingml/2006/main" xmlns:r="http://schemas.openxmlformats.org/officeDocument/2006/relationships" xmlns:p="http://schemas.openxmlformats.org/presentationml/2006/main">
  <p:tag name="NUM" val="23"/>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ARS modele CL">
  <a:themeElements>
    <a:clrScheme name="ARS modele C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S modele CL">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000" b="0" i="0" u="none" strike="noStrike" cap="none" normalizeH="0" baseline="0" smtClean="0">
            <a:ln>
              <a:noFill/>
            </a:ln>
            <a:solidFill>
              <a:srgbClr val="002395"/>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000" b="0" i="0" u="none" strike="noStrike" cap="none" normalizeH="0" baseline="0" smtClean="0">
            <a:ln>
              <a:noFill/>
            </a:ln>
            <a:solidFill>
              <a:srgbClr val="002395"/>
            </a:solidFill>
            <a:effectLst/>
            <a:latin typeface="Arial" pitchFamily="34" charset="0"/>
          </a:defRPr>
        </a:defPPr>
      </a:lstStyle>
    </a:lnDef>
  </a:objectDefaults>
  <a:extraClrSchemeLst>
    <a:extraClrScheme>
      <a:clrScheme name="ARS modele C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S modele C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S modele C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S modele C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S modele C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S modele C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S modele C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38943</TotalTime>
  <Words>1987</Words>
  <Application>Microsoft Office PowerPoint</Application>
  <PresentationFormat>Format A4 (210 x 297 mm)</PresentationFormat>
  <Paragraphs>270</Paragraphs>
  <Slides>17</Slides>
  <Notes>13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MS PGothic</vt:lpstr>
      <vt:lpstr>Arial</vt:lpstr>
      <vt:lpstr>Arial Narrow</vt:lpstr>
      <vt:lpstr>Calibri</vt:lpstr>
      <vt:lpstr>Century Gothic</vt:lpstr>
      <vt:lpstr>Century Gothic (Corps)</vt:lpstr>
      <vt:lpstr>Times New Roman</vt:lpstr>
      <vt:lpstr>Wingdings</vt:lpstr>
      <vt:lpstr>ARS modele CL</vt:lpstr>
      <vt:lpstr>SCN SIM ARS Présentation DIAMANT – 13 octobre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problématique de l’élargissement aux ES Cadre d’étude – Rappel historique</vt:lpstr>
      <vt:lpstr>1. Cadre d’étude</vt:lpstr>
      <vt:lpstr>Principaux risques projet </vt:lpstr>
      <vt:lpstr>Présentation PowerPoint</vt:lpstr>
      <vt:lpstr>Présentation PowerPoint</vt:lpstr>
      <vt:lpstr>Présentation PowerPoint</vt:lpstr>
    </vt:vector>
  </TitlesOfParts>
  <Company>Ministère de la Santé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 Diamant</dc:title>
  <dc:creator>MH/HC/APR</dc:creator>
  <cp:lastModifiedBy>HALLAK, Marc</cp:lastModifiedBy>
  <cp:revision>1447</cp:revision>
  <cp:lastPrinted>2015-11-16T13:45:29Z</cp:lastPrinted>
  <dcterms:created xsi:type="dcterms:W3CDTF">2011-01-28T08:07:34Z</dcterms:created>
  <dcterms:modified xsi:type="dcterms:W3CDTF">2020-10-15T15:16:59Z</dcterms:modified>
</cp:coreProperties>
</file>